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2195BA9-F96E-4B7E-9931-2B76A9E67FEC}">
  <a:tblStyle styleId="{E2195BA9-F96E-4B7E-9931-2B76A9E67FE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slide" Target="slides/slide55.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wiftOnSecurity/status/832055497251487744"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26b610265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126b610265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26b610265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126b610265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126b610265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126b610265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126b610265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126b610265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126b610265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126b610265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26b610265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126b610265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126b610265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126b610265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61d6a5920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61d6a5920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126b610265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126b610265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126b610265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126b610265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126b610265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126b610265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https://twitter.com/SwiftOnSecurity/status/832055497251487744</a:t>
            </a:r>
            <a:r>
              <a:rPr lang="en">
                <a:solidFill>
                  <a:schemeClr val="dk1"/>
                </a:solidFill>
              </a:rPr>
              <a: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126b610265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126b610265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52fc3a8986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52fc3a8986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52fc3a8986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52fc3a8986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52fc3a8986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52fc3a8986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52fc3a8986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52fc3a8986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52fc3a8986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52fc3a8986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52fc3a8986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52fc3a8986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52fc3a8986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52fc3a8986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Shafi and Silvio won Turing award for probabilistic encryption, proving the need for randomization, laying foundations for modern cryptography and much stronger guarantees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52fc3a8986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52fc3a8986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52fc3a8986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52fc3a8986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126b610265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126b610265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52fc3a8986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52fc3a8986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52fc3a8986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52fc3a8986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52fc3a8986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52fc3a8986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52fc3a8986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52fc3a8986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52fc3a8986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52fc3a8986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What if there is an adversary that can win with probability 0.4?</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52fc3a8986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52fc3a8986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52fc3a8986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52fc3a8986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52fc3a8986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52fc3a8986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52fc3a8986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52fc3a8986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52fc3a8986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52fc3a8986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stop to chew on this.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126b610265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126b610265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 Nick</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58228f6e6f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58228f6e6f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58228f6e6f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58228f6e6f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58228f6e6f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58228f6e6f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58228f6e6f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58228f6e6f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58228f6e6f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58228f6e6f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58228f6e6f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58228f6e6f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58228f6e6f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58228f6e6f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58228f6e6f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58228f6e6f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58228f6e6f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58228f6e6f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58228f6e6f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58228f6e6f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126b610265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126b610265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TODO Nick</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52fc3a8986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52fc3a8986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58228f6e6f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58228f6e6f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58228f6e6f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58228f6e6f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58228f6e6f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158228f6e6f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52fc3a8986_0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52fc3a8986_0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52fc3a8986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152fc3a8986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126b610265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126b610265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126b61026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126b61026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126b610265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126b610265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126b610265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126b610265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0" y="1429000"/>
            <a:ext cx="8520600" cy="1410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 name="Google Shape;12;p2"/>
          <p:cNvSpPr txBox="1"/>
          <p:nvPr>
            <p:ph idx="1" type="subTitle"/>
          </p:nvPr>
        </p:nvSpPr>
        <p:spPr>
          <a:xfrm>
            <a:off x="311700" y="2917900"/>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r>
              <a:rPr lang="en"/>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Optional">
  <p:cSld name="TITLE_AND_TWO_COLUMNS_1">
    <p:bg>
      <p:bgPr>
        <a:solidFill>
          <a:srgbClr val="A4C2F4"/>
        </a:solidFill>
      </p:bgPr>
    </p:bg>
    <p:spTree>
      <p:nvGrpSpPr>
        <p:cNvPr id="44" name="Shape 44"/>
        <p:cNvGrpSpPr/>
        <p:nvPr/>
      </p:nvGrpSpPr>
      <p:grpSpPr>
        <a:xfrm>
          <a:off x="0" y="0"/>
          <a:ext cx="0" cy="0"/>
          <a:chOff x="0" y="0"/>
          <a:chExt cx="0" cy="0"/>
        </a:xfrm>
      </p:grpSpPr>
      <p:sp>
        <p:nvSpPr>
          <p:cNvPr id="45" name="Google Shape;45;p11"/>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 name="Google Shape;4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7" name="Google Shape;47;p11"/>
          <p:cNvSpPr txBox="1"/>
          <p:nvPr>
            <p:ph idx="1" type="body"/>
          </p:nvPr>
        </p:nvSpPr>
        <p:spPr>
          <a:xfrm>
            <a:off x="198500" y="1246825"/>
            <a:ext cx="4131000" cy="3765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8" name="Google Shape;48;p11"/>
          <p:cNvSpPr txBox="1"/>
          <p:nvPr>
            <p:ph idx="2" type="body"/>
          </p:nvPr>
        </p:nvSpPr>
        <p:spPr>
          <a:xfrm>
            <a:off x="4588175" y="1246825"/>
            <a:ext cx="4131000" cy="3765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Optional">
  <p:cSld name="TITLE_ONLY_1">
    <p:bg>
      <p:bgPr>
        <a:solidFill>
          <a:srgbClr val="A4C2F4"/>
        </a:solidFill>
      </p:bgPr>
    </p:bg>
    <p:spTree>
      <p:nvGrpSpPr>
        <p:cNvPr id="49" name="Shape 49"/>
        <p:cNvGrpSpPr/>
        <p:nvPr/>
      </p:nvGrpSpPr>
      <p:grpSpPr>
        <a:xfrm>
          <a:off x="0" y="0"/>
          <a:ext cx="0" cy="0"/>
          <a:chOff x="0" y="0"/>
          <a:chExt cx="0" cy="0"/>
        </a:xfrm>
      </p:grpSpPr>
      <p:sp>
        <p:nvSpPr>
          <p:cNvPr id="50" name="Google Shape;50;p12"/>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Optional">
  <p:cSld name="ONE_COLUMN_TEXT_1">
    <p:bg>
      <p:bgPr>
        <a:solidFill>
          <a:srgbClr val="A4C2F4"/>
        </a:solidFill>
      </p:bgPr>
    </p:bg>
    <p:spTree>
      <p:nvGrpSpPr>
        <p:cNvPr id="52" name="Shape 52"/>
        <p:cNvGrpSpPr/>
        <p:nvPr/>
      </p:nvGrpSpPr>
      <p:grpSpPr>
        <a:xfrm>
          <a:off x="0" y="0"/>
          <a:ext cx="0" cy="0"/>
          <a:chOff x="0" y="0"/>
          <a:chExt cx="0" cy="0"/>
        </a:xfrm>
      </p:grpSpPr>
      <p:sp>
        <p:nvSpPr>
          <p:cNvPr id="53" name="Google Shape;5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3"/>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3"/>
          <p:cNvSpPr txBox="1"/>
          <p:nvPr>
            <p:ph idx="1" type="body"/>
          </p:nvPr>
        </p:nvSpPr>
        <p:spPr>
          <a:xfrm>
            <a:off x="198500" y="1246825"/>
            <a:ext cx="5142600" cy="3765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 Optional">
  <p:cSld name="CUSTOM_1">
    <p:bg>
      <p:bgPr>
        <a:solidFill>
          <a:srgbClr val="A4C2F4"/>
        </a:solidFill>
      </p:bgPr>
    </p:bg>
    <p:spTree>
      <p:nvGrpSpPr>
        <p:cNvPr id="56" name="Shape 56"/>
        <p:cNvGrpSpPr/>
        <p:nvPr/>
      </p:nvGrpSpPr>
      <p:grpSpPr>
        <a:xfrm>
          <a:off x="0" y="0"/>
          <a:ext cx="0" cy="0"/>
          <a:chOff x="0" y="0"/>
          <a:chExt cx="0" cy="0"/>
        </a:xfrm>
      </p:grpSpPr>
      <p:sp>
        <p:nvSpPr>
          <p:cNvPr id="57" name="Google Shape;57;p14"/>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14"/>
          <p:cNvSpPr txBox="1"/>
          <p:nvPr>
            <p:ph idx="1" type="body"/>
          </p:nvPr>
        </p:nvSpPr>
        <p:spPr>
          <a:xfrm>
            <a:off x="512100" y="4520775"/>
            <a:ext cx="8119800" cy="572700"/>
          </a:xfrm>
          <a:prstGeom prst="rect">
            <a:avLst/>
          </a:prstGeom>
        </p:spPr>
        <p:txBody>
          <a:bodyPr anchorCtr="0" anchor="t" bIns="91425" lIns="91425" spcFirstLastPara="1" rIns="91425" wrap="square" tIns="91425">
            <a:normAutofit/>
          </a:bodyPr>
          <a:lstStyle>
            <a:lvl1pPr indent="-317500" lvl="0" marL="457200" rtl="0" algn="ctr">
              <a:spcBef>
                <a:spcPts val="0"/>
              </a:spcBef>
              <a:spcAft>
                <a:spcPts val="0"/>
              </a:spcAft>
              <a:buSzPts val="1400"/>
              <a:buChar char="●"/>
              <a:defRPr sz="14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half body">
  <p:cSld name="TITLE_AND_BODY_2">
    <p:spTree>
      <p:nvGrpSpPr>
        <p:cNvPr id="60" name="Shape 60"/>
        <p:cNvGrpSpPr/>
        <p:nvPr/>
      </p:nvGrpSpPr>
      <p:grpSpPr>
        <a:xfrm>
          <a:off x="0" y="0"/>
          <a:ext cx="0" cy="0"/>
          <a:chOff x="0" y="0"/>
          <a:chExt cx="0" cy="0"/>
        </a:xfrm>
      </p:grpSpPr>
      <p:sp>
        <p:nvSpPr>
          <p:cNvPr id="61" name="Google Shape;61;p15"/>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15"/>
          <p:cNvSpPr txBox="1"/>
          <p:nvPr>
            <p:ph idx="1" type="body"/>
          </p:nvPr>
        </p:nvSpPr>
        <p:spPr>
          <a:xfrm>
            <a:off x="198500" y="1246825"/>
            <a:ext cx="8520600" cy="16773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half body - Optional">
  <p:cSld name="ONE_COLUMN_TEXT_1_1">
    <p:bg>
      <p:bgPr>
        <a:solidFill>
          <a:srgbClr val="A4C2F4"/>
        </a:solidFill>
      </p:bgPr>
    </p:bg>
    <p:spTree>
      <p:nvGrpSpPr>
        <p:cNvPr id="64" name="Shape 64"/>
        <p:cNvGrpSpPr/>
        <p:nvPr/>
      </p:nvGrpSpPr>
      <p:grpSpPr>
        <a:xfrm>
          <a:off x="0" y="0"/>
          <a:ext cx="0" cy="0"/>
          <a:chOff x="0" y="0"/>
          <a:chExt cx="0" cy="0"/>
        </a:xfrm>
      </p:grpSpPr>
      <p:sp>
        <p:nvSpPr>
          <p:cNvPr id="65" name="Google Shape;6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6"/>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6"/>
          <p:cNvSpPr txBox="1"/>
          <p:nvPr>
            <p:ph idx="1" type="body"/>
          </p:nvPr>
        </p:nvSpPr>
        <p:spPr>
          <a:xfrm>
            <a:off x="198500" y="1246825"/>
            <a:ext cx="8520600" cy="16773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 name="Google Shape;19;p4"/>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 name="Google Shape;23;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5"/>
          <p:cNvSpPr txBox="1"/>
          <p:nvPr>
            <p:ph idx="1" type="body"/>
          </p:nvPr>
        </p:nvSpPr>
        <p:spPr>
          <a:xfrm>
            <a:off x="198500" y="1246825"/>
            <a:ext cx="4131000" cy="3765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 name="Google Shape;25;p5"/>
          <p:cNvSpPr txBox="1"/>
          <p:nvPr>
            <p:ph idx="2" type="body"/>
          </p:nvPr>
        </p:nvSpPr>
        <p:spPr>
          <a:xfrm>
            <a:off x="4588175" y="1246825"/>
            <a:ext cx="4131000" cy="3765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7"/>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 name="Google Shape;32;p7"/>
          <p:cNvSpPr txBox="1"/>
          <p:nvPr>
            <p:ph idx="1" type="body"/>
          </p:nvPr>
        </p:nvSpPr>
        <p:spPr>
          <a:xfrm>
            <a:off x="198500" y="1246825"/>
            <a:ext cx="5142600" cy="3765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
    <p:spTree>
      <p:nvGrpSpPr>
        <p:cNvPr id="33" name="Shape 33"/>
        <p:cNvGrpSpPr/>
        <p:nvPr/>
      </p:nvGrpSpPr>
      <p:grpSpPr>
        <a:xfrm>
          <a:off x="0" y="0"/>
          <a:ext cx="0" cy="0"/>
          <a:chOff x="0" y="0"/>
          <a:chExt cx="0" cy="0"/>
        </a:xfrm>
      </p:grpSpPr>
      <p:sp>
        <p:nvSpPr>
          <p:cNvPr id="34" name="Google Shape;34;p8"/>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 name="Google Shape;35;p8"/>
          <p:cNvSpPr txBox="1"/>
          <p:nvPr>
            <p:ph idx="1" type="body"/>
          </p:nvPr>
        </p:nvSpPr>
        <p:spPr>
          <a:xfrm>
            <a:off x="512100" y="4520775"/>
            <a:ext cx="8119800" cy="572700"/>
          </a:xfrm>
          <a:prstGeom prst="rect">
            <a:avLst/>
          </a:prstGeom>
        </p:spPr>
        <p:txBody>
          <a:bodyPr anchorCtr="0" anchor="t" bIns="91425" lIns="91425" spcFirstLastPara="1" rIns="91425" wrap="square" tIns="91425">
            <a:normAutofit/>
          </a:bodyPr>
          <a:lstStyle>
            <a:lvl1pPr indent="-317500" lvl="0" marL="457200" rtl="0" algn="ctr">
              <a:spcBef>
                <a:spcPts val="0"/>
              </a:spcBef>
              <a:spcAft>
                <a:spcPts val="0"/>
              </a:spcAft>
              <a:buSzPts val="1400"/>
              <a:buChar char="●"/>
              <a:defRPr sz="14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Optional">
  <p:cSld name="SECTION_HEADER_1">
    <p:bg>
      <p:bgPr>
        <a:solidFill>
          <a:srgbClr val="A4C2F4"/>
        </a:solidFill>
      </p:bgPr>
    </p:bg>
    <p:spTree>
      <p:nvGrpSpPr>
        <p:cNvPr id="37" name="Shape 37"/>
        <p:cNvGrpSpPr/>
        <p:nvPr/>
      </p:nvGrpSpPr>
      <p:grpSpPr>
        <a:xfrm>
          <a:off x="0" y="0"/>
          <a:ext cx="0" cy="0"/>
          <a:chOff x="0" y="0"/>
          <a:chExt cx="0" cy="0"/>
        </a:xfrm>
      </p:grpSpPr>
      <p:sp>
        <p:nvSpPr>
          <p:cNvPr id="38" name="Google Shape;38;p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 name="Google Shape;3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Optional">
  <p:cSld name="TITLE_AND_BODY_1">
    <p:bg>
      <p:bgPr>
        <a:solidFill>
          <a:srgbClr val="A4C2F4"/>
        </a:solidFill>
      </p:bgPr>
    </p:bg>
    <p:spTree>
      <p:nvGrpSpPr>
        <p:cNvPr id="40" name="Shape 40"/>
        <p:cNvGrpSpPr/>
        <p:nvPr/>
      </p:nvGrpSpPr>
      <p:grpSpPr>
        <a:xfrm>
          <a:off x="0" y="0"/>
          <a:ext cx="0" cy="0"/>
          <a:chOff x="0" y="0"/>
          <a:chExt cx="0" cy="0"/>
        </a:xfrm>
      </p:grpSpPr>
      <p:sp>
        <p:nvSpPr>
          <p:cNvPr id="41" name="Google Shape;41;p10"/>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 name="Google Shape;42;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3" name="Google Shape;43;p10"/>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2700" y="27087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198500" y="124682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Char char="●"/>
              <a:defRPr sz="1800">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0"/>
              </a:spcBef>
              <a:spcAft>
                <a:spcPts val="0"/>
              </a:spcAft>
              <a:buClr>
                <a:schemeClr val="dk1"/>
              </a:buClr>
              <a:buSzPts val="1400"/>
              <a:buChar char="■"/>
              <a:defRPr>
                <a:solidFill>
                  <a:schemeClr val="dk1"/>
                </a:solidFill>
              </a:defRPr>
            </a:lvl3pPr>
            <a:lvl4pPr indent="-317500" lvl="3" marL="1828800" rtl="0">
              <a:lnSpc>
                <a:spcPct val="115000"/>
              </a:lnSpc>
              <a:spcBef>
                <a:spcPts val="0"/>
              </a:spcBef>
              <a:spcAft>
                <a:spcPts val="0"/>
              </a:spcAft>
              <a:buClr>
                <a:schemeClr val="dk1"/>
              </a:buClr>
              <a:buSzPts val="1400"/>
              <a:buChar char="●"/>
              <a:defRPr>
                <a:solidFill>
                  <a:schemeClr val="dk1"/>
                </a:solidFill>
              </a:defRPr>
            </a:lvl4pPr>
            <a:lvl5pPr indent="-317500" lvl="4" marL="2286000" rtl="0">
              <a:lnSpc>
                <a:spcPct val="115000"/>
              </a:lnSpc>
              <a:spcBef>
                <a:spcPts val="0"/>
              </a:spcBef>
              <a:spcAft>
                <a:spcPts val="0"/>
              </a:spcAft>
              <a:buClr>
                <a:schemeClr val="dk1"/>
              </a:buClr>
              <a:buSzPts val="1400"/>
              <a:buChar char="○"/>
              <a:defRPr>
                <a:solidFill>
                  <a:schemeClr val="dk1"/>
                </a:solidFill>
              </a:defRPr>
            </a:lvl5pPr>
            <a:lvl6pPr indent="-317500" lvl="5" marL="2743200" rtl="0">
              <a:lnSpc>
                <a:spcPct val="115000"/>
              </a:lnSpc>
              <a:spcBef>
                <a:spcPts val="0"/>
              </a:spcBef>
              <a:spcAft>
                <a:spcPts val="0"/>
              </a:spcAft>
              <a:buClr>
                <a:schemeClr val="dk1"/>
              </a:buClr>
              <a:buSzPts val="1400"/>
              <a:buChar char="■"/>
              <a:defRPr>
                <a:solidFill>
                  <a:schemeClr val="dk1"/>
                </a:solidFill>
              </a:defRPr>
            </a:lvl6pPr>
            <a:lvl7pPr indent="-317500" lvl="6" marL="3200400" rtl="0">
              <a:lnSpc>
                <a:spcPct val="115000"/>
              </a:lnSpc>
              <a:spcBef>
                <a:spcPts val="0"/>
              </a:spcBef>
              <a:spcAft>
                <a:spcPts val="0"/>
              </a:spcAft>
              <a:buClr>
                <a:schemeClr val="dk1"/>
              </a:buClr>
              <a:buSzPts val="1400"/>
              <a:buChar char="●"/>
              <a:defRPr>
                <a:solidFill>
                  <a:schemeClr val="dk1"/>
                </a:solidFill>
              </a:defRPr>
            </a:lvl7pPr>
            <a:lvl8pPr indent="-317500" lvl="7" marL="3657600" rtl="0">
              <a:lnSpc>
                <a:spcPct val="115000"/>
              </a:lnSpc>
              <a:spcBef>
                <a:spcPts val="0"/>
              </a:spcBef>
              <a:spcAft>
                <a:spcPts val="0"/>
              </a:spcAft>
              <a:buClr>
                <a:schemeClr val="dk1"/>
              </a:buClr>
              <a:buSzPts val="1400"/>
              <a:buChar char="○"/>
              <a:defRPr>
                <a:solidFill>
                  <a:schemeClr val="dk1"/>
                </a:solidFill>
              </a:defRPr>
            </a:lvl8pPr>
            <a:lvl9pPr indent="-317500" lvl="8" marL="4114800" rtl="0">
              <a:lnSpc>
                <a:spcPct val="115000"/>
              </a:lnSpc>
              <a:spcBef>
                <a:spcPts val="0"/>
              </a:spcBef>
              <a:spcAft>
                <a:spcPts val="0"/>
              </a:spcAft>
              <a:buClr>
                <a:schemeClr val="dk1"/>
              </a:buClr>
              <a:buSzPts val="1400"/>
              <a:buChar char="■"/>
              <a:defRPr>
                <a:solidFill>
                  <a:schemeClr val="dk1"/>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a:off x="0" y="1017725"/>
            <a:ext cx="9144000" cy="111600"/>
          </a:xfrm>
          <a:prstGeom prst="rect">
            <a:avLst/>
          </a:prstGeom>
          <a:gradFill>
            <a:gsLst>
              <a:gs pos="0">
                <a:schemeClr val="dk1"/>
              </a:gs>
              <a:gs pos="100000">
                <a:srgbClr val="E85C5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600">
                <a:solidFill>
                  <a:schemeClr val="lt1"/>
                </a:solidFill>
              </a:rPr>
              <a:t>CSE 405</a:t>
            </a:r>
            <a:endParaRPr b="1" sz="600">
              <a:solidFill>
                <a:schemeClr val="lt1"/>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s://twitter.com/SwiftOnSecurity/status/832055497251487744" TargetMode="External"/><Relationship Id="rId4" Type="http://schemas.openxmlformats.org/officeDocument/2006/relationships/image" Target="../media/image2.png"/><Relationship Id="rId5"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hyperlink" Target="https://youtu.be/ybkkiGtJmkM?si=lbiCZN5tO9S7j88B" TargetMode="External"/><Relationship Id="rId4" Type="http://schemas.openxmlformats.org/officeDocument/2006/relationships/image" Target="../media/image14.png"/><Relationship Id="rId5"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1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 Id="rId3" Type="http://schemas.openxmlformats.org/officeDocument/2006/relationships/image" Target="../media/image19.png"/><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7"/>
          <p:cNvPicPr preferRelativeResize="0"/>
          <p:nvPr/>
        </p:nvPicPr>
        <p:blipFill rotWithShape="1">
          <a:blip r:embed="rId3">
            <a:alphaModFix/>
          </a:blip>
          <a:srcRect b="44093" l="72190" r="11724" t="33595"/>
          <a:stretch/>
        </p:blipFill>
        <p:spPr>
          <a:xfrm>
            <a:off x="0" y="1138650"/>
            <a:ext cx="9144000" cy="4004850"/>
          </a:xfrm>
          <a:prstGeom prst="rect">
            <a:avLst/>
          </a:prstGeom>
          <a:noFill/>
          <a:ln>
            <a:noFill/>
          </a:ln>
        </p:spPr>
      </p:pic>
      <p:pic>
        <p:nvPicPr>
          <p:cNvPr id="73" name="Google Shape;73;p17"/>
          <p:cNvPicPr preferRelativeResize="0"/>
          <p:nvPr/>
        </p:nvPicPr>
        <p:blipFill>
          <a:blip r:embed="rId3">
            <a:alphaModFix/>
          </a:blip>
          <a:stretch>
            <a:fillRect/>
          </a:stretch>
        </p:blipFill>
        <p:spPr>
          <a:xfrm>
            <a:off x="4824375" y="1138650"/>
            <a:ext cx="4004824" cy="4004850"/>
          </a:xfrm>
          <a:prstGeom prst="rect">
            <a:avLst/>
          </a:prstGeom>
          <a:noFill/>
          <a:ln>
            <a:noFill/>
          </a:ln>
        </p:spPr>
      </p:pic>
      <p:sp>
        <p:nvSpPr>
          <p:cNvPr id="74" name="Google Shape;74;p17"/>
          <p:cNvSpPr txBox="1"/>
          <p:nvPr>
            <p:ph type="ctrTitle"/>
          </p:nvPr>
        </p:nvSpPr>
        <p:spPr>
          <a:xfrm>
            <a:off x="311700" y="1429000"/>
            <a:ext cx="8520600" cy="1410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Intro to Cryptography</a:t>
            </a:r>
            <a:endParaRPr/>
          </a:p>
        </p:txBody>
      </p:sp>
      <p:sp>
        <p:nvSpPr>
          <p:cNvPr id="75" name="Google Shape;75;p17"/>
          <p:cNvSpPr txBox="1"/>
          <p:nvPr>
            <p:ph idx="1" type="subTitle"/>
          </p:nvPr>
        </p:nvSpPr>
        <p:spPr>
          <a:xfrm>
            <a:off x="311700" y="2917900"/>
            <a:ext cx="8520600" cy="7926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t>CSE 405 July 2023 </a:t>
            </a:r>
            <a:endParaRPr/>
          </a:p>
          <a:p>
            <a:pPr indent="0" lvl="0" marL="0" rtl="0" algn="ctr">
              <a:spcBef>
                <a:spcPts val="0"/>
              </a:spcBef>
              <a:spcAft>
                <a:spcPts val="0"/>
              </a:spcAft>
              <a:buNone/>
            </a:pPr>
            <a:r>
              <a:rPr lang="en"/>
              <a:t>Lecture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Keys</a:t>
            </a:r>
            <a:endParaRPr/>
          </a:p>
        </p:txBody>
      </p:sp>
      <p:sp>
        <p:nvSpPr>
          <p:cNvPr id="141" name="Google Shape;141;p26"/>
          <p:cNvSpPr txBox="1"/>
          <p:nvPr>
            <p:ph idx="1" type="body"/>
          </p:nvPr>
        </p:nvSpPr>
        <p:spPr>
          <a:xfrm>
            <a:off x="198500" y="1246825"/>
            <a:ext cx="5142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most basic building block of any cryptographic scheme: The </a:t>
            </a:r>
            <a:r>
              <a:rPr b="1" lang="en"/>
              <a:t>key</a:t>
            </a:r>
            <a:endParaRPr b="1"/>
          </a:p>
          <a:p>
            <a:pPr indent="-342900" lvl="0" marL="457200" rtl="0" algn="l">
              <a:spcBef>
                <a:spcPts val="0"/>
              </a:spcBef>
              <a:spcAft>
                <a:spcPts val="0"/>
              </a:spcAft>
              <a:buSzPts val="1800"/>
              <a:buChar char="●"/>
            </a:pPr>
            <a:r>
              <a:rPr lang="en"/>
              <a:t>We can use the key in our algorithms to secure messages</a:t>
            </a:r>
            <a:endParaRPr/>
          </a:p>
          <a:p>
            <a:pPr indent="-342900" lvl="0" marL="457200" rtl="0" algn="l">
              <a:spcBef>
                <a:spcPts val="0"/>
              </a:spcBef>
              <a:spcAft>
                <a:spcPts val="0"/>
              </a:spcAft>
              <a:buSzPts val="1800"/>
              <a:buChar char="●"/>
            </a:pPr>
            <a:r>
              <a:rPr lang="en"/>
              <a:t>Two models of keys:</a:t>
            </a:r>
            <a:endParaRPr/>
          </a:p>
          <a:p>
            <a:pPr indent="-317500" lvl="1" marL="914400" rtl="0" algn="l">
              <a:spcBef>
                <a:spcPts val="0"/>
              </a:spcBef>
              <a:spcAft>
                <a:spcPts val="0"/>
              </a:spcAft>
              <a:buSzPts val="1400"/>
              <a:buChar char="○"/>
            </a:pPr>
            <a:r>
              <a:rPr b="1" lang="en"/>
              <a:t>Symmetric key model</a:t>
            </a:r>
            <a:r>
              <a:rPr lang="en"/>
              <a:t>: Alice and Bob both know the value of the same secret key.</a:t>
            </a:r>
            <a:endParaRPr/>
          </a:p>
          <a:p>
            <a:pPr indent="-317500" lvl="1" marL="914400" rtl="0" algn="l">
              <a:spcBef>
                <a:spcPts val="0"/>
              </a:spcBef>
              <a:spcAft>
                <a:spcPts val="0"/>
              </a:spcAft>
              <a:buSzPts val="1400"/>
              <a:buChar char="○"/>
            </a:pPr>
            <a:r>
              <a:rPr b="1" lang="en"/>
              <a:t>Asymmetric key model</a:t>
            </a:r>
            <a:r>
              <a:rPr lang="en"/>
              <a:t>: Everybody has two keys, a secret key and a public key.</a:t>
            </a:r>
            <a:endParaRPr/>
          </a:p>
          <a:p>
            <a:pPr indent="-317500" lvl="2" marL="1371600" rtl="0" algn="l">
              <a:spcBef>
                <a:spcPts val="0"/>
              </a:spcBef>
              <a:spcAft>
                <a:spcPts val="0"/>
              </a:spcAft>
              <a:buSzPts val="1400"/>
              <a:buChar char="■"/>
            </a:pPr>
            <a:r>
              <a:rPr lang="en"/>
              <a:t>Example: You might remember RSA encryption from CSE 103</a:t>
            </a:r>
            <a:endParaRPr/>
          </a:p>
        </p:txBody>
      </p:sp>
      <p:sp>
        <p:nvSpPr>
          <p:cNvPr id="142" name="Google Shape;14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3" name="Google Shape;143;p26"/>
          <p:cNvPicPr preferRelativeResize="0"/>
          <p:nvPr/>
        </p:nvPicPr>
        <p:blipFill>
          <a:blip r:embed="rId3">
            <a:alphaModFix/>
          </a:blip>
          <a:stretch>
            <a:fillRect/>
          </a:stretch>
        </p:blipFill>
        <p:spPr>
          <a:xfrm>
            <a:off x="6460425" y="1899125"/>
            <a:ext cx="2012023" cy="1866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This principle is closely related to Shannon’s Maxim</a:t>
            </a:r>
            <a:endParaRPr/>
          </a:p>
          <a:p>
            <a:pPr indent="-317500" lvl="1" marL="914400" rtl="0" algn="l">
              <a:spcBef>
                <a:spcPts val="0"/>
              </a:spcBef>
              <a:spcAft>
                <a:spcPts val="0"/>
              </a:spcAft>
              <a:buSzPts val="1400"/>
              <a:buChar char="○"/>
            </a:pPr>
            <a:r>
              <a:rPr lang="en"/>
              <a:t>Don’t use security through obscurity. Assume the attacker knows the system.</a:t>
            </a:r>
            <a:endParaRPr/>
          </a:p>
          <a:p>
            <a:pPr indent="-342900" lvl="0" marL="457200" rtl="0" algn="l">
              <a:spcBef>
                <a:spcPts val="0"/>
              </a:spcBef>
              <a:spcAft>
                <a:spcPts val="0"/>
              </a:spcAft>
              <a:buSzPts val="1800"/>
              <a:buChar char="●"/>
            </a:pPr>
            <a:r>
              <a:rPr lang="en"/>
              <a:t>Kerckhoff’s principle says:</a:t>
            </a:r>
            <a:endParaRPr/>
          </a:p>
          <a:p>
            <a:pPr indent="-317500" lvl="1" marL="914400" rtl="0" algn="l">
              <a:spcBef>
                <a:spcPts val="0"/>
              </a:spcBef>
              <a:spcAft>
                <a:spcPts val="0"/>
              </a:spcAft>
              <a:buSzPts val="1400"/>
              <a:buChar char="○"/>
            </a:pPr>
            <a:r>
              <a:rPr lang="en"/>
              <a:t>Cryptosystems should remain secure even when the attacker knows all internal details of the system</a:t>
            </a:r>
            <a:endParaRPr/>
          </a:p>
          <a:p>
            <a:pPr indent="-317500" lvl="1" marL="914400" rtl="0" algn="l">
              <a:spcBef>
                <a:spcPts val="0"/>
              </a:spcBef>
              <a:spcAft>
                <a:spcPts val="0"/>
              </a:spcAft>
              <a:buSzPts val="1400"/>
              <a:buChar char="○"/>
            </a:pPr>
            <a:r>
              <a:rPr lang="en"/>
              <a:t>The key should be the only thing that must be kept secret</a:t>
            </a:r>
            <a:endParaRPr/>
          </a:p>
          <a:p>
            <a:pPr indent="-317500" lvl="1" marL="914400" rtl="0" algn="l">
              <a:spcBef>
                <a:spcPts val="0"/>
              </a:spcBef>
              <a:spcAft>
                <a:spcPts val="0"/>
              </a:spcAft>
              <a:buSzPts val="1400"/>
              <a:buChar char="○"/>
            </a:pPr>
            <a:r>
              <a:rPr lang="en"/>
              <a:t>The system should be designed to make it easy to change keys that are leaked (or suspected to be leaked)</a:t>
            </a:r>
            <a:endParaRPr/>
          </a:p>
          <a:p>
            <a:pPr indent="-317500" lvl="2" marL="1371600" rtl="0" algn="l">
              <a:spcBef>
                <a:spcPts val="0"/>
              </a:spcBef>
              <a:spcAft>
                <a:spcPts val="0"/>
              </a:spcAft>
              <a:buSzPts val="1400"/>
              <a:buChar char="■"/>
            </a:pPr>
            <a:r>
              <a:rPr lang="en"/>
              <a:t>If your secrets are leaked, it is usually a lot easier to change the key than to replace every instance of the running software</a:t>
            </a:r>
            <a:endParaRPr/>
          </a:p>
          <a:p>
            <a:pPr indent="-342900" lvl="0" marL="457200" rtl="0" algn="l">
              <a:spcBef>
                <a:spcPts val="0"/>
              </a:spcBef>
              <a:spcAft>
                <a:spcPts val="0"/>
              </a:spcAft>
              <a:buSzPts val="1800"/>
              <a:buChar char="●"/>
            </a:pPr>
            <a:r>
              <a:rPr lang="en"/>
              <a:t>Our assumption: The attacker knows all the algorithms we use. The only information the attacker is missing is the secret key(s).</a:t>
            </a:r>
            <a:endParaRPr/>
          </a:p>
        </p:txBody>
      </p:sp>
      <p:sp>
        <p:nvSpPr>
          <p:cNvPr id="149" name="Google Shape;149;p27"/>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 Principle: Kerckhoff’s Principle</a:t>
            </a:r>
            <a:endParaRPr/>
          </a:p>
        </p:txBody>
      </p:sp>
      <p:sp>
        <p:nvSpPr>
          <p:cNvPr id="150" name="Google Shape;15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p:nvPr/>
        </p:nvSpPr>
        <p:spPr>
          <a:xfrm>
            <a:off x="5469450" y="3294975"/>
            <a:ext cx="3235200" cy="143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8"/>
          <p:cNvSpPr/>
          <p:nvPr/>
        </p:nvSpPr>
        <p:spPr>
          <a:xfrm>
            <a:off x="275550" y="3294975"/>
            <a:ext cx="3235200" cy="143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8"/>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Confidentiality</a:t>
            </a:r>
            <a:endParaRPr/>
          </a:p>
        </p:txBody>
      </p:sp>
      <p:sp>
        <p:nvSpPr>
          <p:cNvPr id="158" name="Google Shape;158;p28"/>
          <p:cNvSpPr txBox="1"/>
          <p:nvPr>
            <p:ph idx="1" type="body"/>
          </p:nvPr>
        </p:nvSpPr>
        <p:spPr>
          <a:xfrm>
            <a:off x="198500" y="1246825"/>
            <a:ext cx="8520600" cy="16773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b="1" lang="en"/>
              <a:t>Confidentiality</a:t>
            </a:r>
            <a:r>
              <a:rPr lang="en"/>
              <a:t>: An adversary cannot </a:t>
            </a:r>
            <a:r>
              <a:rPr i="1" lang="en"/>
              <a:t>read</a:t>
            </a:r>
            <a:r>
              <a:rPr lang="en"/>
              <a:t> our messages.</a:t>
            </a:r>
            <a:endParaRPr/>
          </a:p>
          <a:p>
            <a:pPr indent="-342900" lvl="0" marL="457200" rtl="0" algn="l">
              <a:spcBef>
                <a:spcPts val="0"/>
              </a:spcBef>
              <a:spcAft>
                <a:spcPts val="0"/>
              </a:spcAft>
              <a:buSzPts val="1800"/>
              <a:buChar char="●"/>
            </a:pPr>
            <a:r>
              <a:rPr lang="en"/>
              <a:t>Analogy: Locking and unlocking the message</a:t>
            </a:r>
            <a:endParaRPr/>
          </a:p>
          <a:p>
            <a:pPr indent="-317500" lvl="1" marL="914400" rtl="0" algn="l">
              <a:spcBef>
                <a:spcPts val="0"/>
              </a:spcBef>
              <a:spcAft>
                <a:spcPts val="0"/>
              </a:spcAft>
              <a:buSzPts val="1400"/>
              <a:buChar char="○"/>
            </a:pPr>
            <a:r>
              <a:rPr lang="en"/>
              <a:t>Alice uses the key to lock the message in a box</a:t>
            </a:r>
            <a:endParaRPr/>
          </a:p>
          <a:p>
            <a:pPr indent="-317500" lvl="1" marL="914400" rtl="0" algn="l">
              <a:spcBef>
                <a:spcPts val="0"/>
              </a:spcBef>
              <a:spcAft>
                <a:spcPts val="0"/>
              </a:spcAft>
              <a:buSzPts val="1400"/>
              <a:buChar char="○"/>
            </a:pPr>
            <a:r>
              <a:rPr lang="en"/>
              <a:t>Alice sends the message (locked in the box) over the insecure channel</a:t>
            </a:r>
            <a:endParaRPr/>
          </a:p>
          <a:p>
            <a:pPr indent="-317500" lvl="1" marL="914400" rtl="0" algn="l">
              <a:spcBef>
                <a:spcPts val="0"/>
              </a:spcBef>
              <a:spcAft>
                <a:spcPts val="0"/>
              </a:spcAft>
              <a:buSzPts val="1400"/>
              <a:buChar char="○"/>
            </a:pPr>
            <a:r>
              <a:rPr lang="en"/>
              <a:t>Eve sees the locked box, but cannot access the message without the key</a:t>
            </a:r>
            <a:endParaRPr/>
          </a:p>
          <a:p>
            <a:pPr indent="-317500" lvl="1" marL="914400" rtl="0" algn="l">
              <a:spcBef>
                <a:spcPts val="0"/>
              </a:spcBef>
              <a:spcAft>
                <a:spcPts val="0"/>
              </a:spcAft>
              <a:buSzPts val="1400"/>
              <a:buChar char="○"/>
            </a:pPr>
            <a:r>
              <a:rPr lang="en"/>
              <a:t>Bob receives the message (locked in the box) and uses the key to unlock the message</a:t>
            </a:r>
            <a:endParaRPr/>
          </a:p>
        </p:txBody>
      </p:sp>
      <p:sp>
        <p:nvSpPr>
          <p:cNvPr id="159" name="Google Shape;159;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0" name="Google Shape;160;p28"/>
          <p:cNvSpPr/>
          <p:nvPr/>
        </p:nvSpPr>
        <p:spPr>
          <a:xfrm>
            <a:off x="3991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Message</a:t>
            </a:r>
            <a:endParaRPr/>
          </a:p>
        </p:txBody>
      </p:sp>
      <p:sp>
        <p:nvSpPr>
          <p:cNvPr id="161" name="Google Shape;161;p28"/>
          <p:cNvSpPr/>
          <p:nvPr/>
        </p:nvSpPr>
        <p:spPr>
          <a:xfrm>
            <a:off x="2454050" y="3390650"/>
            <a:ext cx="5487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a:t>
            </a:r>
            <a:endParaRPr/>
          </a:p>
        </p:txBody>
      </p:sp>
      <p:sp>
        <p:nvSpPr>
          <p:cNvPr id="162" name="Google Shape;162;p28"/>
          <p:cNvSpPr/>
          <p:nvPr/>
        </p:nvSpPr>
        <p:spPr>
          <a:xfrm>
            <a:off x="21608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Lock</a:t>
            </a:r>
            <a:endParaRPr/>
          </a:p>
        </p:txBody>
      </p:sp>
      <p:cxnSp>
        <p:nvCxnSpPr>
          <p:cNvPr id="163" name="Google Shape;163;p28"/>
          <p:cNvCxnSpPr>
            <a:stCxn id="161" idx="2"/>
            <a:endCxn id="162" idx="0"/>
          </p:cNvCxnSpPr>
          <p:nvPr/>
        </p:nvCxnSpPr>
        <p:spPr>
          <a:xfrm>
            <a:off x="2728400" y="3860750"/>
            <a:ext cx="0" cy="311100"/>
          </a:xfrm>
          <a:prstGeom prst="straightConnector1">
            <a:avLst/>
          </a:prstGeom>
          <a:noFill/>
          <a:ln cap="flat" cmpd="sng" w="9525">
            <a:solidFill>
              <a:schemeClr val="dk2"/>
            </a:solidFill>
            <a:prstDash val="solid"/>
            <a:round/>
            <a:headEnd len="med" w="med" type="none"/>
            <a:tailEnd len="med" w="med" type="triangle"/>
          </a:ln>
        </p:spPr>
      </p:cxnSp>
      <p:cxnSp>
        <p:nvCxnSpPr>
          <p:cNvPr id="164" name="Google Shape;164;p28"/>
          <p:cNvCxnSpPr>
            <a:endCxn id="162" idx="1"/>
          </p:cNvCxnSpPr>
          <p:nvPr/>
        </p:nvCxnSpPr>
        <p:spPr>
          <a:xfrm>
            <a:off x="1534400" y="4406750"/>
            <a:ext cx="626400" cy="0"/>
          </a:xfrm>
          <a:prstGeom prst="straightConnector1">
            <a:avLst/>
          </a:prstGeom>
          <a:noFill/>
          <a:ln cap="flat" cmpd="sng" w="9525">
            <a:solidFill>
              <a:schemeClr val="dk2"/>
            </a:solidFill>
            <a:prstDash val="solid"/>
            <a:round/>
            <a:headEnd len="med" w="med" type="none"/>
            <a:tailEnd len="med" w="med" type="triangle"/>
          </a:ln>
        </p:spPr>
      </p:cxnSp>
      <p:sp>
        <p:nvSpPr>
          <p:cNvPr id="165" name="Google Shape;165;p28"/>
          <p:cNvSpPr/>
          <p:nvPr/>
        </p:nvSpPr>
        <p:spPr>
          <a:xfrm>
            <a:off x="39225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Message in locked box</a:t>
            </a:r>
            <a:endParaRPr/>
          </a:p>
        </p:txBody>
      </p:sp>
      <p:cxnSp>
        <p:nvCxnSpPr>
          <p:cNvPr id="166" name="Google Shape;166;p28"/>
          <p:cNvCxnSpPr>
            <a:stCxn id="162" idx="3"/>
            <a:endCxn id="165" idx="1"/>
          </p:cNvCxnSpPr>
          <p:nvPr/>
        </p:nvCxnSpPr>
        <p:spPr>
          <a:xfrm>
            <a:off x="3296000" y="4406750"/>
            <a:ext cx="626400" cy="0"/>
          </a:xfrm>
          <a:prstGeom prst="straightConnector1">
            <a:avLst/>
          </a:prstGeom>
          <a:noFill/>
          <a:ln cap="flat" cmpd="sng" w="9525">
            <a:solidFill>
              <a:schemeClr val="dk2"/>
            </a:solidFill>
            <a:prstDash val="solid"/>
            <a:round/>
            <a:headEnd len="med" w="med" type="none"/>
            <a:tailEnd len="med" w="med" type="triangle"/>
          </a:ln>
        </p:spPr>
      </p:cxnSp>
      <p:cxnSp>
        <p:nvCxnSpPr>
          <p:cNvPr id="167" name="Google Shape;167;p28"/>
          <p:cNvCxnSpPr>
            <a:stCxn id="165" idx="3"/>
            <a:endCxn id="168" idx="1"/>
          </p:cNvCxnSpPr>
          <p:nvPr/>
        </p:nvCxnSpPr>
        <p:spPr>
          <a:xfrm>
            <a:off x="5057700" y="4406750"/>
            <a:ext cx="626400" cy="0"/>
          </a:xfrm>
          <a:prstGeom prst="straightConnector1">
            <a:avLst/>
          </a:prstGeom>
          <a:noFill/>
          <a:ln cap="flat" cmpd="sng" w="9525">
            <a:solidFill>
              <a:schemeClr val="dk2"/>
            </a:solidFill>
            <a:prstDash val="solid"/>
            <a:round/>
            <a:headEnd len="med" w="med" type="none"/>
            <a:tailEnd len="med" w="med" type="triangle"/>
          </a:ln>
        </p:spPr>
      </p:cxnSp>
      <p:sp>
        <p:nvSpPr>
          <p:cNvPr id="169" name="Google Shape;169;p28"/>
          <p:cNvSpPr/>
          <p:nvPr/>
        </p:nvSpPr>
        <p:spPr>
          <a:xfrm>
            <a:off x="5977450" y="3390725"/>
            <a:ext cx="5487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a:t>
            </a:r>
            <a:endParaRPr/>
          </a:p>
        </p:txBody>
      </p:sp>
      <p:sp>
        <p:nvSpPr>
          <p:cNvPr id="168" name="Google Shape;168;p28"/>
          <p:cNvSpPr/>
          <p:nvPr/>
        </p:nvSpPr>
        <p:spPr>
          <a:xfrm>
            <a:off x="5684200" y="4171775"/>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Unlock</a:t>
            </a:r>
            <a:endParaRPr/>
          </a:p>
        </p:txBody>
      </p:sp>
      <p:cxnSp>
        <p:nvCxnSpPr>
          <p:cNvPr id="170" name="Google Shape;170;p28"/>
          <p:cNvCxnSpPr>
            <a:stCxn id="169" idx="2"/>
            <a:endCxn id="168" idx="0"/>
          </p:cNvCxnSpPr>
          <p:nvPr/>
        </p:nvCxnSpPr>
        <p:spPr>
          <a:xfrm>
            <a:off x="6251800" y="3860825"/>
            <a:ext cx="0" cy="311100"/>
          </a:xfrm>
          <a:prstGeom prst="straightConnector1">
            <a:avLst/>
          </a:prstGeom>
          <a:noFill/>
          <a:ln cap="flat" cmpd="sng" w="9525">
            <a:solidFill>
              <a:schemeClr val="dk2"/>
            </a:solidFill>
            <a:prstDash val="solid"/>
            <a:round/>
            <a:headEnd len="med" w="med" type="none"/>
            <a:tailEnd len="med" w="med" type="triangle"/>
          </a:ln>
        </p:spPr>
      </p:cxnSp>
      <p:sp>
        <p:nvSpPr>
          <p:cNvPr id="171" name="Google Shape;171;p28"/>
          <p:cNvSpPr/>
          <p:nvPr/>
        </p:nvSpPr>
        <p:spPr>
          <a:xfrm>
            <a:off x="74459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Message</a:t>
            </a:r>
            <a:endParaRPr/>
          </a:p>
        </p:txBody>
      </p:sp>
      <p:cxnSp>
        <p:nvCxnSpPr>
          <p:cNvPr id="172" name="Google Shape;172;p28"/>
          <p:cNvCxnSpPr>
            <a:stCxn id="168" idx="3"/>
            <a:endCxn id="171" idx="1"/>
          </p:cNvCxnSpPr>
          <p:nvPr/>
        </p:nvCxnSpPr>
        <p:spPr>
          <a:xfrm>
            <a:off x="6819400" y="4406825"/>
            <a:ext cx="626400" cy="0"/>
          </a:xfrm>
          <a:prstGeom prst="straightConnector1">
            <a:avLst/>
          </a:prstGeom>
          <a:noFill/>
          <a:ln cap="flat" cmpd="sng" w="9525">
            <a:solidFill>
              <a:schemeClr val="dk2"/>
            </a:solidFill>
            <a:prstDash val="solid"/>
            <a:round/>
            <a:headEnd len="med" w="med" type="none"/>
            <a:tailEnd len="med" w="med" type="triangle"/>
          </a:ln>
        </p:spPr>
      </p:cxnSp>
      <p:sp>
        <p:nvSpPr>
          <p:cNvPr id="173" name="Google Shape;173;p28"/>
          <p:cNvSpPr txBox="1"/>
          <p:nvPr/>
        </p:nvSpPr>
        <p:spPr>
          <a:xfrm>
            <a:off x="275550" y="3294975"/>
            <a:ext cx="7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Alice</a:t>
            </a:r>
            <a:endParaRPr/>
          </a:p>
        </p:txBody>
      </p:sp>
      <p:sp>
        <p:nvSpPr>
          <p:cNvPr id="174" name="Google Shape;174;p28"/>
          <p:cNvSpPr txBox="1"/>
          <p:nvPr/>
        </p:nvSpPr>
        <p:spPr>
          <a:xfrm>
            <a:off x="7939350" y="3294975"/>
            <a:ext cx="765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Bob</a:t>
            </a:r>
            <a:endParaRPr/>
          </a:p>
        </p:txBody>
      </p:sp>
      <p:sp>
        <p:nvSpPr>
          <p:cNvPr id="175" name="Google Shape;175;p28"/>
          <p:cNvSpPr txBox="1"/>
          <p:nvPr/>
        </p:nvSpPr>
        <p:spPr>
          <a:xfrm>
            <a:off x="3510750" y="3294975"/>
            <a:ext cx="195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Insecure Channel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Confidentiality</a:t>
            </a:r>
            <a:endParaRPr/>
          </a:p>
        </p:txBody>
      </p:sp>
      <p:sp>
        <p:nvSpPr>
          <p:cNvPr id="181" name="Google Shape;181;p29"/>
          <p:cNvSpPr txBox="1"/>
          <p:nvPr>
            <p:ph idx="1" type="body"/>
          </p:nvPr>
        </p:nvSpPr>
        <p:spPr>
          <a:xfrm>
            <a:off x="198500" y="1246825"/>
            <a:ext cx="8520600" cy="16773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Schemes provide confidentiality by </a:t>
            </a:r>
            <a:r>
              <a:rPr b="1" lang="en"/>
              <a:t>encrypting</a:t>
            </a:r>
            <a:r>
              <a:rPr lang="en"/>
              <a:t> messages</a:t>
            </a:r>
            <a:endParaRPr/>
          </a:p>
          <a:p>
            <a:pPr indent="-317500" lvl="1" marL="914400" rtl="0" algn="l">
              <a:spcBef>
                <a:spcPts val="0"/>
              </a:spcBef>
              <a:spcAft>
                <a:spcPts val="0"/>
              </a:spcAft>
              <a:buSzPts val="1400"/>
              <a:buChar char="○"/>
            </a:pPr>
            <a:r>
              <a:rPr lang="en"/>
              <a:t>Alice uses the key to </a:t>
            </a:r>
            <a:r>
              <a:rPr b="1" lang="en"/>
              <a:t>encrypt </a:t>
            </a:r>
            <a:r>
              <a:rPr lang="en"/>
              <a:t>the message: Change the message into a scrambled form</a:t>
            </a:r>
            <a:endParaRPr/>
          </a:p>
          <a:p>
            <a:pPr indent="-317500" lvl="1" marL="914400" rtl="0" algn="l">
              <a:spcBef>
                <a:spcPts val="0"/>
              </a:spcBef>
              <a:spcAft>
                <a:spcPts val="0"/>
              </a:spcAft>
              <a:buSzPts val="1400"/>
              <a:buChar char="○"/>
            </a:pPr>
            <a:r>
              <a:rPr lang="en"/>
              <a:t>Alice sends the encrypted message over the insecure channel</a:t>
            </a:r>
            <a:endParaRPr/>
          </a:p>
          <a:p>
            <a:pPr indent="-317500" lvl="1" marL="914400" rtl="0" algn="l">
              <a:spcBef>
                <a:spcPts val="0"/>
              </a:spcBef>
              <a:spcAft>
                <a:spcPts val="0"/>
              </a:spcAft>
              <a:buSzPts val="1400"/>
              <a:buChar char="○"/>
            </a:pPr>
            <a:r>
              <a:rPr lang="en"/>
              <a:t>Eve sees the encrypted message, but cannot figure out the original message without the key</a:t>
            </a:r>
            <a:endParaRPr/>
          </a:p>
          <a:p>
            <a:pPr indent="-317500" lvl="1" marL="914400" rtl="0" algn="l">
              <a:spcBef>
                <a:spcPts val="0"/>
              </a:spcBef>
              <a:spcAft>
                <a:spcPts val="0"/>
              </a:spcAft>
              <a:buSzPts val="1400"/>
              <a:buChar char="○"/>
            </a:pPr>
            <a:r>
              <a:rPr lang="en"/>
              <a:t>Bob receives the encrypted message and uses the key to </a:t>
            </a:r>
            <a:r>
              <a:rPr b="1" lang="en"/>
              <a:t>decrypt</a:t>
            </a:r>
            <a:r>
              <a:rPr lang="en"/>
              <a:t> the message back into its original form</a:t>
            </a:r>
            <a:endParaRPr/>
          </a:p>
        </p:txBody>
      </p:sp>
      <p:sp>
        <p:nvSpPr>
          <p:cNvPr id="182" name="Google Shape;18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3" name="Google Shape;183;p29"/>
          <p:cNvSpPr/>
          <p:nvPr/>
        </p:nvSpPr>
        <p:spPr>
          <a:xfrm>
            <a:off x="5469450" y="3294975"/>
            <a:ext cx="3235200" cy="143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9"/>
          <p:cNvSpPr/>
          <p:nvPr/>
        </p:nvSpPr>
        <p:spPr>
          <a:xfrm>
            <a:off x="275550" y="3294975"/>
            <a:ext cx="3235200" cy="143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9"/>
          <p:cNvSpPr/>
          <p:nvPr/>
        </p:nvSpPr>
        <p:spPr>
          <a:xfrm>
            <a:off x="3991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Message</a:t>
            </a:r>
            <a:endParaRPr/>
          </a:p>
        </p:txBody>
      </p:sp>
      <p:sp>
        <p:nvSpPr>
          <p:cNvPr id="186" name="Google Shape;186;p29"/>
          <p:cNvSpPr/>
          <p:nvPr/>
        </p:nvSpPr>
        <p:spPr>
          <a:xfrm>
            <a:off x="2454050" y="3390650"/>
            <a:ext cx="5487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a:t>
            </a:r>
            <a:endParaRPr/>
          </a:p>
        </p:txBody>
      </p:sp>
      <p:sp>
        <p:nvSpPr>
          <p:cNvPr id="187" name="Google Shape;187;p29"/>
          <p:cNvSpPr/>
          <p:nvPr/>
        </p:nvSpPr>
        <p:spPr>
          <a:xfrm>
            <a:off x="21608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Encryption Algorithm</a:t>
            </a:r>
            <a:endParaRPr/>
          </a:p>
        </p:txBody>
      </p:sp>
      <p:cxnSp>
        <p:nvCxnSpPr>
          <p:cNvPr id="188" name="Google Shape;188;p29"/>
          <p:cNvCxnSpPr>
            <a:stCxn id="186" idx="2"/>
            <a:endCxn id="187" idx="0"/>
          </p:cNvCxnSpPr>
          <p:nvPr/>
        </p:nvCxnSpPr>
        <p:spPr>
          <a:xfrm>
            <a:off x="2728400" y="3860750"/>
            <a:ext cx="0" cy="311100"/>
          </a:xfrm>
          <a:prstGeom prst="straightConnector1">
            <a:avLst/>
          </a:prstGeom>
          <a:noFill/>
          <a:ln cap="flat" cmpd="sng" w="9525">
            <a:solidFill>
              <a:schemeClr val="dk2"/>
            </a:solidFill>
            <a:prstDash val="solid"/>
            <a:round/>
            <a:headEnd len="med" w="med" type="none"/>
            <a:tailEnd len="med" w="med" type="triangle"/>
          </a:ln>
        </p:spPr>
      </p:cxnSp>
      <p:cxnSp>
        <p:nvCxnSpPr>
          <p:cNvPr id="189" name="Google Shape;189;p29"/>
          <p:cNvCxnSpPr>
            <a:endCxn id="187" idx="1"/>
          </p:cNvCxnSpPr>
          <p:nvPr/>
        </p:nvCxnSpPr>
        <p:spPr>
          <a:xfrm>
            <a:off x="1534400" y="4406750"/>
            <a:ext cx="626400" cy="0"/>
          </a:xfrm>
          <a:prstGeom prst="straightConnector1">
            <a:avLst/>
          </a:prstGeom>
          <a:noFill/>
          <a:ln cap="flat" cmpd="sng" w="9525">
            <a:solidFill>
              <a:schemeClr val="dk2"/>
            </a:solidFill>
            <a:prstDash val="solid"/>
            <a:round/>
            <a:headEnd len="med" w="med" type="none"/>
            <a:tailEnd len="med" w="med" type="triangle"/>
          </a:ln>
        </p:spPr>
      </p:cxnSp>
      <p:sp>
        <p:nvSpPr>
          <p:cNvPr id="190" name="Google Shape;190;p29"/>
          <p:cNvSpPr/>
          <p:nvPr/>
        </p:nvSpPr>
        <p:spPr>
          <a:xfrm>
            <a:off x="39225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Encrypted Message</a:t>
            </a:r>
            <a:endParaRPr/>
          </a:p>
        </p:txBody>
      </p:sp>
      <p:cxnSp>
        <p:nvCxnSpPr>
          <p:cNvPr id="191" name="Google Shape;191;p29"/>
          <p:cNvCxnSpPr>
            <a:stCxn id="187" idx="3"/>
            <a:endCxn id="190" idx="1"/>
          </p:cNvCxnSpPr>
          <p:nvPr/>
        </p:nvCxnSpPr>
        <p:spPr>
          <a:xfrm>
            <a:off x="3296000" y="4406750"/>
            <a:ext cx="626400" cy="0"/>
          </a:xfrm>
          <a:prstGeom prst="straightConnector1">
            <a:avLst/>
          </a:prstGeom>
          <a:noFill/>
          <a:ln cap="flat" cmpd="sng" w="9525">
            <a:solidFill>
              <a:schemeClr val="dk2"/>
            </a:solidFill>
            <a:prstDash val="solid"/>
            <a:round/>
            <a:headEnd len="med" w="med" type="none"/>
            <a:tailEnd len="med" w="med" type="triangle"/>
          </a:ln>
        </p:spPr>
      </p:cxnSp>
      <p:cxnSp>
        <p:nvCxnSpPr>
          <p:cNvPr id="192" name="Google Shape;192;p29"/>
          <p:cNvCxnSpPr>
            <a:stCxn id="190" idx="3"/>
            <a:endCxn id="193" idx="1"/>
          </p:cNvCxnSpPr>
          <p:nvPr/>
        </p:nvCxnSpPr>
        <p:spPr>
          <a:xfrm>
            <a:off x="5057700" y="4406750"/>
            <a:ext cx="626400" cy="0"/>
          </a:xfrm>
          <a:prstGeom prst="straightConnector1">
            <a:avLst/>
          </a:prstGeom>
          <a:noFill/>
          <a:ln cap="flat" cmpd="sng" w="9525">
            <a:solidFill>
              <a:schemeClr val="dk2"/>
            </a:solidFill>
            <a:prstDash val="solid"/>
            <a:round/>
            <a:headEnd len="med" w="med" type="none"/>
            <a:tailEnd len="med" w="med" type="triangle"/>
          </a:ln>
        </p:spPr>
      </p:cxnSp>
      <p:sp>
        <p:nvSpPr>
          <p:cNvPr id="194" name="Google Shape;194;p29"/>
          <p:cNvSpPr/>
          <p:nvPr/>
        </p:nvSpPr>
        <p:spPr>
          <a:xfrm>
            <a:off x="5977450" y="3390725"/>
            <a:ext cx="5487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a:t>
            </a:r>
            <a:endParaRPr/>
          </a:p>
        </p:txBody>
      </p:sp>
      <p:sp>
        <p:nvSpPr>
          <p:cNvPr id="193" name="Google Shape;193;p29"/>
          <p:cNvSpPr/>
          <p:nvPr/>
        </p:nvSpPr>
        <p:spPr>
          <a:xfrm>
            <a:off x="5684200" y="4171775"/>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Decryption Algorithm</a:t>
            </a:r>
            <a:endParaRPr/>
          </a:p>
        </p:txBody>
      </p:sp>
      <p:cxnSp>
        <p:nvCxnSpPr>
          <p:cNvPr id="195" name="Google Shape;195;p29"/>
          <p:cNvCxnSpPr>
            <a:stCxn id="194" idx="2"/>
            <a:endCxn id="193" idx="0"/>
          </p:cNvCxnSpPr>
          <p:nvPr/>
        </p:nvCxnSpPr>
        <p:spPr>
          <a:xfrm>
            <a:off x="6251800" y="3860825"/>
            <a:ext cx="0" cy="311100"/>
          </a:xfrm>
          <a:prstGeom prst="straightConnector1">
            <a:avLst/>
          </a:prstGeom>
          <a:noFill/>
          <a:ln cap="flat" cmpd="sng" w="9525">
            <a:solidFill>
              <a:schemeClr val="dk2"/>
            </a:solidFill>
            <a:prstDash val="solid"/>
            <a:round/>
            <a:headEnd len="med" w="med" type="none"/>
            <a:tailEnd len="med" w="med" type="triangle"/>
          </a:ln>
        </p:spPr>
      </p:cxnSp>
      <p:sp>
        <p:nvSpPr>
          <p:cNvPr id="196" name="Google Shape;196;p29"/>
          <p:cNvSpPr/>
          <p:nvPr/>
        </p:nvSpPr>
        <p:spPr>
          <a:xfrm>
            <a:off x="74459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Message</a:t>
            </a:r>
            <a:endParaRPr/>
          </a:p>
        </p:txBody>
      </p:sp>
      <p:cxnSp>
        <p:nvCxnSpPr>
          <p:cNvPr id="197" name="Google Shape;197;p29"/>
          <p:cNvCxnSpPr>
            <a:stCxn id="193" idx="3"/>
            <a:endCxn id="196" idx="1"/>
          </p:cNvCxnSpPr>
          <p:nvPr/>
        </p:nvCxnSpPr>
        <p:spPr>
          <a:xfrm>
            <a:off x="6819400" y="4406825"/>
            <a:ext cx="626400" cy="0"/>
          </a:xfrm>
          <a:prstGeom prst="straightConnector1">
            <a:avLst/>
          </a:prstGeom>
          <a:noFill/>
          <a:ln cap="flat" cmpd="sng" w="9525">
            <a:solidFill>
              <a:schemeClr val="dk2"/>
            </a:solidFill>
            <a:prstDash val="solid"/>
            <a:round/>
            <a:headEnd len="med" w="med" type="none"/>
            <a:tailEnd len="med" w="med" type="triangle"/>
          </a:ln>
        </p:spPr>
      </p:cxnSp>
      <p:sp>
        <p:nvSpPr>
          <p:cNvPr id="198" name="Google Shape;198;p29"/>
          <p:cNvSpPr txBox="1"/>
          <p:nvPr/>
        </p:nvSpPr>
        <p:spPr>
          <a:xfrm>
            <a:off x="275550" y="3294975"/>
            <a:ext cx="7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Alice</a:t>
            </a:r>
            <a:endParaRPr/>
          </a:p>
        </p:txBody>
      </p:sp>
      <p:sp>
        <p:nvSpPr>
          <p:cNvPr id="199" name="Google Shape;199;p29"/>
          <p:cNvSpPr txBox="1"/>
          <p:nvPr/>
        </p:nvSpPr>
        <p:spPr>
          <a:xfrm>
            <a:off x="7939350" y="3294975"/>
            <a:ext cx="765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Bob</a:t>
            </a:r>
            <a:endParaRPr/>
          </a:p>
        </p:txBody>
      </p:sp>
      <p:sp>
        <p:nvSpPr>
          <p:cNvPr id="200" name="Google Shape;200;p29"/>
          <p:cNvSpPr txBox="1"/>
          <p:nvPr/>
        </p:nvSpPr>
        <p:spPr>
          <a:xfrm>
            <a:off x="3510750" y="3294975"/>
            <a:ext cx="195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Insecure Channel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Confidentiality</a:t>
            </a:r>
            <a:endParaRPr/>
          </a:p>
        </p:txBody>
      </p:sp>
      <p:sp>
        <p:nvSpPr>
          <p:cNvPr id="206" name="Google Shape;206;p30"/>
          <p:cNvSpPr txBox="1"/>
          <p:nvPr>
            <p:ph idx="1" type="body"/>
          </p:nvPr>
        </p:nvSpPr>
        <p:spPr>
          <a:xfrm>
            <a:off x="198500" y="1246825"/>
            <a:ext cx="8520600" cy="167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Plaintext</a:t>
            </a:r>
            <a:r>
              <a:rPr lang="en"/>
              <a:t>: The original message</a:t>
            </a:r>
            <a:endParaRPr/>
          </a:p>
          <a:p>
            <a:pPr indent="-342900" lvl="0" marL="457200" rtl="0" algn="l">
              <a:spcBef>
                <a:spcPts val="0"/>
              </a:spcBef>
              <a:spcAft>
                <a:spcPts val="0"/>
              </a:spcAft>
              <a:buSzPts val="1800"/>
              <a:buChar char="●"/>
            </a:pPr>
            <a:r>
              <a:rPr b="1" lang="en"/>
              <a:t>Ciphertext</a:t>
            </a:r>
            <a:r>
              <a:rPr lang="en"/>
              <a:t>: The encrypted message</a:t>
            </a:r>
            <a:endParaRPr/>
          </a:p>
        </p:txBody>
      </p:sp>
      <p:sp>
        <p:nvSpPr>
          <p:cNvPr id="207" name="Google Shape;20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8" name="Google Shape;208;p30"/>
          <p:cNvSpPr/>
          <p:nvPr/>
        </p:nvSpPr>
        <p:spPr>
          <a:xfrm>
            <a:off x="5469450" y="3294975"/>
            <a:ext cx="3235200" cy="143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0"/>
          <p:cNvSpPr/>
          <p:nvPr/>
        </p:nvSpPr>
        <p:spPr>
          <a:xfrm>
            <a:off x="275550" y="3294975"/>
            <a:ext cx="3235200" cy="143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0"/>
          <p:cNvSpPr/>
          <p:nvPr/>
        </p:nvSpPr>
        <p:spPr>
          <a:xfrm>
            <a:off x="3991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Plaintext</a:t>
            </a:r>
            <a:endParaRPr/>
          </a:p>
        </p:txBody>
      </p:sp>
      <p:sp>
        <p:nvSpPr>
          <p:cNvPr id="211" name="Google Shape;211;p30"/>
          <p:cNvSpPr/>
          <p:nvPr/>
        </p:nvSpPr>
        <p:spPr>
          <a:xfrm>
            <a:off x="2454050" y="3390650"/>
            <a:ext cx="5487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a:t>
            </a:r>
            <a:endParaRPr/>
          </a:p>
        </p:txBody>
      </p:sp>
      <p:sp>
        <p:nvSpPr>
          <p:cNvPr id="212" name="Google Shape;212;p30"/>
          <p:cNvSpPr/>
          <p:nvPr/>
        </p:nvSpPr>
        <p:spPr>
          <a:xfrm>
            <a:off x="21608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Encryption Algorithm</a:t>
            </a:r>
            <a:endParaRPr/>
          </a:p>
        </p:txBody>
      </p:sp>
      <p:cxnSp>
        <p:nvCxnSpPr>
          <p:cNvPr id="213" name="Google Shape;213;p30"/>
          <p:cNvCxnSpPr>
            <a:stCxn id="211" idx="2"/>
            <a:endCxn id="212" idx="0"/>
          </p:cNvCxnSpPr>
          <p:nvPr/>
        </p:nvCxnSpPr>
        <p:spPr>
          <a:xfrm>
            <a:off x="2728400" y="3860750"/>
            <a:ext cx="0" cy="311100"/>
          </a:xfrm>
          <a:prstGeom prst="straightConnector1">
            <a:avLst/>
          </a:prstGeom>
          <a:noFill/>
          <a:ln cap="flat" cmpd="sng" w="9525">
            <a:solidFill>
              <a:schemeClr val="dk2"/>
            </a:solidFill>
            <a:prstDash val="solid"/>
            <a:round/>
            <a:headEnd len="med" w="med" type="none"/>
            <a:tailEnd len="med" w="med" type="triangle"/>
          </a:ln>
        </p:spPr>
      </p:cxnSp>
      <p:cxnSp>
        <p:nvCxnSpPr>
          <p:cNvPr id="214" name="Google Shape;214;p30"/>
          <p:cNvCxnSpPr>
            <a:endCxn id="212" idx="1"/>
          </p:cNvCxnSpPr>
          <p:nvPr/>
        </p:nvCxnSpPr>
        <p:spPr>
          <a:xfrm>
            <a:off x="1534400" y="4406750"/>
            <a:ext cx="626400" cy="0"/>
          </a:xfrm>
          <a:prstGeom prst="straightConnector1">
            <a:avLst/>
          </a:prstGeom>
          <a:noFill/>
          <a:ln cap="flat" cmpd="sng" w="9525">
            <a:solidFill>
              <a:schemeClr val="dk2"/>
            </a:solidFill>
            <a:prstDash val="solid"/>
            <a:round/>
            <a:headEnd len="med" w="med" type="none"/>
            <a:tailEnd len="med" w="med" type="triangle"/>
          </a:ln>
        </p:spPr>
      </p:cxnSp>
      <p:sp>
        <p:nvSpPr>
          <p:cNvPr id="215" name="Google Shape;215;p30"/>
          <p:cNvSpPr/>
          <p:nvPr/>
        </p:nvSpPr>
        <p:spPr>
          <a:xfrm>
            <a:off x="39225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Ciphertext</a:t>
            </a:r>
            <a:endParaRPr/>
          </a:p>
        </p:txBody>
      </p:sp>
      <p:cxnSp>
        <p:nvCxnSpPr>
          <p:cNvPr id="216" name="Google Shape;216;p30"/>
          <p:cNvCxnSpPr>
            <a:stCxn id="212" idx="3"/>
            <a:endCxn id="215" idx="1"/>
          </p:cNvCxnSpPr>
          <p:nvPr/>
        </p:nvCxnSpPr>
        <p:spPr>
          <a:xfrm>
            <a:off x="3296000" y="4406750"/>
            <a:ext cx="626400" cy="0"/>
          </a:xfrm>
          <a:prstGeom prst="straightConnector1">
            <a:avLst/>
          </a:prstGeom>
          <a:noFill/>
          <a:ln cap="flat" cmpd="sng" w="9525">
            <a:solidFill>
              <a:schemeClr val="dk2"/>
            </a:solidFill>
            <a:prstDash val="solid"/>
            <a:round/>
            <a:headEnd len="med" w="med" type="none"/>
            <a:tailEnd len="med" w="med" type="triangle"/>
          </a:ln>
        </p:spPr>
      </p:cxnSp>
      <p:cxnSp>
        <p:nvCxnSpPr>
          <p:cNvPr id="217" name="Google Shape;217;p30"/>
          <p:cNvCxnSpPr>
            <a:stCxn id="215" idx="3"/>
            <a:endCxn id="218" idx="1"/>
          </p:cNvCxnSpPr>
          <p:nvPr/>
        </p:nvCxnSpPr>
        <p:spPr>
          <a:xfrm>
            <a:off x="5057700" y="4406750"/>
            <a:ext cx="626400" cy="0"/>
          </a:xfrm>
          <a:prstGeom prst="straightConnector1">
            <a:avLst/>
          </a:prstGeom>
          <a:noFill/>
          <a:ln cap="flat" cmpd="sng" w="9525">
            <a:solidFill>
              <a:schemeClr val="dk2"/>
            </a:solidFill>
            <a:prstDash val="solid"/>
            <a:round/>
            <a:headEnd len="med" w="med" type="none"/>
            <a:tailEnd len="med" w="med" type="triangle"/>
          </a:ln>
        </p:spPr>
      </p:cxnSp>
      <p:sp>
        <p:nvSpPr>
          <p:cNvPr id="219" name="Google Shape;219;p30"/>
          <p:cNvSpPr/>
          <p:nvPr/>
        </p:nvSpPr>
        <p:spPr>
          <a:xfrm>
            <a:off x="5977450" y="3390725"/>
            <a:ext cx="5487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a:t>
            </a:r>
            <a:endParaRPr/>
          </a:p>
        </p:txBody>
      </p:sp>
      <p:sp>
        <p:nvSpPr>
          <p:cNvPr id="218" name="Google Shape;218;p30"/>
          <p:cNvSpPr/>
          <p:nvPr/>
        </p:nvSpPr>
        <p:spPr>
          <a:xfrm>
            <a:off x="5684200" y="4171775"/>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Decryption Algorithm</a:t>
            </a:r>
            <a:endParaRPr/>
          </a:p>
        </p:txBody>
      </p:sp>
      <p:cxnSp>
        <p:nvCxnSpPr>
          <p:cNvPr id="220" name="Google Shape;220;p30"/>
          <p:cNvCxnSpPr>
            <a:stCxn id="219" idx="2"/>
            <a:endCxn id="218" idx="0"/>
          </p:cNvCxnSpPr>
          <p:nvPr/>
        </p:nvCxnSpPr>
        <p:spPr>
          <a:xfrm>
            <a:off x="6251800" y="3860825"/>
            <a:ext cx="0" cy="311100"/>
          </a:xfrm>
          <a:prstGeom prst="straightConnector1">
            <a:avLst/>
          </a:prstGeom>
          <a:noFill/>
          <a:ln cap="flat" cmpd="sng" w="9525">
            <a:solidFill>
              <a:schemeClr val="dk2"/>
            </a:solidFill>
            <a:prstDash val="solid"/>
            <a:round/>
            <a:headEnd len="med" w="med" type="none"/>
            <a:tailEnd len="med" w="med" type="triangle"/>
          </a:ln>
        </p:spPr>
      </p:cxnSp>
      <p:sp>
        <p:nvSpPr>
          <p:cNvPr id="221" name="Google Shape;221;p30"/>
          <p:cNvSpPr/>
          <p:nvPr/>
        </p:nvSpPr>
        <p:spPr>
          <a:xfrm>
            <a:off x="74459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Plaintext</a:t>
            </a:r>
            <a:endParaRPr/>
          </a:p>
        </p:txBody>
      </p:sp>
      <p:cxnSp>
        <p:nvCxnSpPr>
          <p:cNvPr id="222" name="Google Shape;222;p30"/>
          <p:cNvCxnSpPr>
            <a:stCxn id="218" idx="3"/>
            <a:endCxn id="221" idx="1"/>
          </p:cNvCxnSpPr>
          <p:nvPr/>
        </p:nvCxnSpPr>
        <p:spPr>
          <a:xfrm>
            <a:off x="6819400" y="4406825"/>
            <a:ext cx="626400" cy="0"/>
          </a:xfrm>
          <a:prstGeom prst="straightConnector1">
            <a:avLst/>
          </a:prstGeom>
          <a:noFill/>
          <a:ln cap="flat" cmpd="sng" w="9525">
            <a:solidFill>
              <a:schemeClr val="dk2"/>
            </a:solidFill>
            <a:prstDash val="solid"/>
            <a:round/>
            <a:headEnd len="med" w="med" type="none"/>
            <a:tailEnd len="med" w="med" type="triangle"/>
          </a:ln>
        </p:spPr>
      </p:cxnSp>
      <p:sp>
        <p:nvSpPr>
          <p:cNvPr id="223" name="Google Shape;223;p30"/>
          <p:cNvSpPr txBox="1"/>
          <p:nvPr/>
        </p:nvSpPr>
        <p:spPr>
          <a:xfrm>
            <a:off x="275550" y="3294975"/>
            <a:ext cx="7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Alice</a:t>
            </a:r>
            <a:endParaRPr/>
          </a:p>
        </p:txBody>
      </p:sp>
      <p:sp>
        <p:nvSpPr>
          <p:cNvPr id="224" name="Google Shape;224;p30"/>
          <p:cNvSpPr txBox="1"/>
          <p:nvPr/>
        </p:nvSpPr>
        <p:spPr>
          <a:xfrm>
            <a:off x="7939350" y="3294975"/>
            <a:ext cx="765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Bob</a:t>
            </a:r>
            <a:endParaRPr/>
          </a:p>
        </p:txBody>
      </p:sp>
      <p:sp>
        <p:nvSpPr>
          <p:cNvPr id="225" name="Google Shape;225;p30"/>
          <p:cNvSpPr txBox="1"/>
          <p:nvPr/>
        </p:nvSpPr>
        <p:spPr>
          <a:xfrm>
            <a:off x="3510750" y="3294975"/>
            <a:ext cx="195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Insecure Channel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p:nvPr/>
        </p:nvSpPr>
        <p:spPr>
          <a:xfrm>
            <a:off x="5469450" y="3294975"/>
            <a:ext cx="3235200" cy="143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1"/>
          <p:cNvSpPr/>
          <p:nvPr/>
        </p:nvSpPr>
        <p:spPr>
          <a:xfrm>
            <a:off x="275550" y="3294975"/>
            <a:ext cx="3235200" cy="143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1"/>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Integrity (and Authenticity)</a:t>
            </a:r>
            <a:endParaRPr/>
          </a:p>
        </p:txBody>
      </p:sp>
      <p:sp>
        <p:nvSpPr>
          <p:cNvPr id="233" name="Google Shape;233;p31"/>
          <p:cNvSpPr txBox="1"/>
          <p:nvPr>
            <p:ph idx="1" type="body"/>
          </p:nvPr>
        </p:nvSpPr>
        <p:spPr>
          <a:xfrm>
            <a:off x="198500" y="1246825"/>
            <a:ext cx="8520600" cy="16773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b="1" lang="en"/>
              <a:t>Integrity</a:t>
            </a:r>
            <a:r>
              <a:rPr lang="en"/>
              <a:t>: An adversary cannot </a:t>
            </a:r>
            <a:r>
              <a:rPr i="1" lang="en"/>
              <a:t>change</a:t>
            </a:r>
            <a:r>
              <a:rPr lang="en"/>
              <a:t> our messages without being detected.</a:t>
            </a:r>
            <a:endParaRPr/>
          </a:p>
          <a:p>
            <a:pPr indent="-334327" lvl="0" marL="457200" rtl="0" algn="l">
              <a:spcBef>
                <a:spcPts val="0"/>
              </a:spcBef>
              <a:spcAft>
                <a:spcPts val="0"/>
              </a:spcAft>
              <a:buSzPct val="100000"/>
              <a:buChar char="●"/>
            </a:pPr>
            <a:r>
              <a:rPr lang="en"/>
              <a:t>Analogy: Adding a seal on the message</a:t>
            </a:r>
            <a:endParaRPr/>
          </a:p>
          <a:p>
            <a:pPr indent="-310832" lvl="1" marL="914400" rtl="0" algn="l">
              <a:spcBef>
                <a:spcPts val="0"/>
              </a:spcBef>
              <a:spcAft>
                <a:spcPts val="0"/>
              </a:spcAft>
              <a:buSzPct val="100000"/>
              <a:buChar char="○"/>
            </a:pPr>
            <a:r>
              <a:rPr lang="en"/>
              <a:t>Alice uses the key to add a special seal on the message (e.g. puts tape on the envelope)</a:t>
            </a:r>
            <a:endParaRPr/>
          </a:p>
          <a:p>
            <a:pPr indent="-310832" lvl="1" marL="914400" rtl="0" algn="l">
              <a:spcBef>
                <a:spcPts val="0"/>
              </a:spcBef>
              <a:spcAft>
                <a:spcPts val="0"/>
              </a:spcAft>
              <a:buSzPct val="100000"/>
              <a:buChar char="○"/>
            </a:pPr>
            <a:r>
              <a:rPr lang="en"/>
              <a:t>Alice sends the message and the seal over the insecure channel</a:t>
            </a:r>
            <a:endParaRPr/>
          </a:p>
          <a:p>
            <a:pPr indent="-310832" lvl="1" marL="914400" rtl="0" algn="l">
              <a:spcBef>
                <a:spcPts val="0"/>
              </a:spcBef>
              <a:spcAft>
                <a:spcPts val="0"/>
              </a:spcAft>
              <a:buSzPct val="100000"/>
              <a:buChar char="○"/>
            </a:pPr>
            <a:r>
              <a:rPr lang="en"/>
              <a:t>If Mallory tampers with the message, she’ll break the seal (e.g. break the tape on the envelope)</a:t>
            </a:r>
            <a:endParaRPr/>
          </a:p>
          <a:p>
            <a:pPr indent="-310832" lvl="1" marL="914400" rtl="0" algn="l">
              <a:spcBef>
                <a:spcPts val="0"/>
              </a:spcBef>
              <a:spcAft>
                <a:spcPts val="0"/>
              </a:spcAft>
              <a:buSzPct val="100000"/>
              <a:buChar char="○"/>
            </a:pPr>
            <a:r>
              <a:rPr lang="en"/>
              <a:t>Without the key, Mallory cannot create her own seal</a:t>
            </a:r>
            <a:endParaRPr/>
          </a:p>
          <a:p>
            <a:pPr indent="-310832" lvl="1" marL="914400" rtl="0" algn="l">
              <a:spcBef>
                <a:spcPts val="0"/>
              </a:spcBef>
              <a:spcAft>
                <a:spcPts val="0"/>
              </a:spcAft>
              <a:buSzPct val="100000"/>
              <a:buChar char="○"/>
            </a:pPr>
            <a:r>
              <a:rPr lang="en"/>
              <a:t>Bob receives the message and the seal and checks that the seal has not been broken</a:t>
            </a:r>
            <a:endParaRPr/>
          </a:p>
        </p:txBody>
      </p:sp>
      <p:sp>
        <p:nvSpPr>
          <p:cNvPr id="234" name="Google Shape;23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5" name="Google Shape;235;p31"/>
          <p:cNvSpPr/>
          <p:nvPr/>
        </p:nvSpPr>
        <p:spPr>
          <a:xfrm>
            <a:off x="3991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Message</a:t>
            </a:r>
            <a:endParaRPr/>
          </a:p>
        </p:txBody>
      </p:sp>
      <p:sp>
        <p:nvSpPr>
          <p:cNvPr id="236" name="Google Shape;236;p31"/>
          <p:cNvSpPr/>
          <p:nvPr/>
        </p:nvSpPr>
        <p:spPr>
          <a:xfrm>
            <a:off x="2454050" y="3390650"/>
            <a:ext cx="5487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a:t>
            </a:r>
            <a:endParaRPr/>
          </a:p>
        </p:txBody>
      </p:sp>
      <p:sp>
        <p:nvSpPr>
          <p:cNvPr id="237" name="Google Shape;237;p31"/>
          <p:cNvSpPr/>
          <p:nvPr/>
        </p:nvSpPr>
        <p:spPr>
          <a:xfrm>
            <a:off x="21608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Create Seal</a:t>
            </a:r>
            <a:endParaRPr/>
          </a:p>
        </p:txBody>
      </p:sp>
      <p:cxnSp>
        <p:nvCxnSpPr>
          <p:cNvPr id="238" name="Google Shape;238;p31"/>
          <p:cNvCxnSpPr>
            <a:stCxn id="236" idx="2"/>
            <a:endCxn id="237" idx="0"/>
          </p:cNvCxnSpPr>
          <p:nvPr/>
        </p:nvCxnSpPr>
        <p:spPr>
          <a:xfrm>
            <a:off x="2728400" y="3860750"/>
            <a:ext cx="0" cy="311100"/>
          </a:xfrm>
          <a:prstGeom prst="straightConnector1">
            <a:avLst/>
          </a:prstGeom>
          <a:noFill/>
          <a:ln cap="flat" cmpd="sng" w="9525">
            <a:solidFill>
              <a:schemeClr val="dk2"/>
            </a:solidFill>
            <a:prstDash val="solid"/>
            <a:round/>
            <a:headEnd len="med" w="med" type="none"/>
            <a:tailEnd len="med" w="med" type="triangle"/>
          </a:ln>
        </p:spPr>
      </p:cxnSp>
      <p:cxnSp>
        <p:nvCxnSpPr>
          <p:cNvPr id="239" name="Google Shape;239;p31"/>
          <p:cNvCxnSpPr>
            <a:endCxn id="237" idx="1"/>
          </p:cNvCxnSpPr>
          <p:nvPr/>
        </p:nvCxnSpPr>
        <p:spPr>
          <a:xfrm>
            <a:off x="1534400" y="4406750"/>
            <a:ext cx="626400" cy="0"/>
          </a:xfrm>
          <a:prstGeom prst="straightConnector1">
            <a:avLst/>
          </a:prstGeom>
          <a:noFill/>
          <a:ln cap="flat" cmpd="sng" w="9525">
            <a:solidFill>
              <a:schemeClr val="dk2"/>
            </a:solidFill>
            <a:prstDash val="solid"/>
            <a:round/>
            <a:headEnd len="med" w="med" type="none"/>
            <a:tailEnd len="med" w="med" type="triangle"/>
          </a:ln>
        </p:spPr>
      </p:cxnSp>
      <p:sp>
        <p:nvSpPr>
          <p:cNvPr id="240" name="Google Shape;240;p31"/>
          <p:cNvSpPr/>
          <p:nvPr/>
        </p:nvSpPr>
        <p:spPr>
          <a:xfrm>
            <a:off x="39225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Message</a:t>
            </a:r>
            <a:endParaRPr/>
          </a:p>
        </p:txBody>
      </p:sp>
      <p:cxnSp>
        <p:nvCxnSpPr>
          <p:cNvPr id="241" name="Google Shape;241;p31"/>
          <p:cNvCxnSpPr>
            <a:stCxn id="237" idx="3"/>
            <a:endCxn id="240" idx="1"/>
          </p:cNvCxnSpPr>
          <p:nvPr/>
        </p:nvCxnSpPr>
        <p:spPr>
          <a:xfrm>
            <a:off x="3296000" y="4406750"/>
            <a:ext cx="626400" cy="0"/>
          </a:xfrm>
          <a:prstGeom prst="straightConnector1">
            <a:avLst/>
          </a:prstGeom>
          <a:noFill/>
          <a:ln cap="flat" cmpd="sng" w="9525">
            <a:solidFill>
              <a:schemeClr val="dk2"/>
            </a:solidFill>
            <a:prstDash val="solid"/>
            <a:round/>
            <a:headEnd len="med" w="med" type="none"/>
            <a:tailEnd len="med" w="med" type="triangle"/>
          </a:ln>
        </p:spPr>
      </p:cxnSp>
      <p:cxnSp>
        <p:nvCxnSpPr>
          <p:cNvPr id="242" name="Google Shape;242;p31"/>
          <p:cNvCxnSpPr>
            <a:stCxn id="240" idx="3"/>
            <a:endCxn id="243" idx="1"/>
          </p:cNvCxnSpPr>
          <p:nvPr/>
        </p:nvCxnSpPr>
        <p:spPr>
          <a:xfrm>
            <a:off x="5057700" y="4406750"/>
            <a:ext cx="626400" cy="0"/>
          </a:xfrm>
          <a:prstGeom prst="straightConnector1">
            <a:avLst/>
          </a:prstGeom>
          <a:noFill/>
          <a:ln cap="flat" cmpd="sng" w="9525">
            <a:solidFill>
              <a:schemeClr val="dk2"/>
            </a:solidFill>
            <a:prstDash val="solid"/>
            <a:round/>
            <a:headEnd len="med" w="med" type="none"/>
            <a:tailEnd len="med" w="med" type="triangle"/>
          </a:ln>
        </p:spPr>
      </p:cxnSp>
      <p:sp>
        <p:nvSpPr>
          <p:cNvPr id="244" name="Google Shape;244;p31"/>
          <p:cNvSpPr/>
          <p:nvPr/>
        </p:nvSpPr>
        <p:spPr>
          <a:xfrm>
            <a:off x="5977450" y="3390725"/>
            <a:ext cx="5487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a:t>
            </a:r>
            <a:endParaRPr/>
          </a:p>
        </p:txBody>
      </p:sp>
      <p:sp>
        <p:nvSpPr>
          <p:cNvPr id="243" name="Google Shape;243;p31"/>
          <p:cNvSpPr/>
          <p:nvPr/>
        </p:nvSpPr>
        <p:spPr>
          <a:xfrm>
            <a:off x="5684200" y="4171775"/>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Check Seal</a:t>
            </a:r>
            <a:endParaRPr/>
          </a:p>
        </p:txBody>
      </p:sp>
      <p:cxnSp>
        <p:nvCxnSpPr>
          <p:cNvPr id="245" name="Google Shape;245;p31"/>
          <p:cNvCxnSpPr>
            <a:stCxn id="244" idx="2"/>
            <a:endCxn id="243" idx="0"/>
          </p:cNvCxnSpPr>
          <p:nvPr/>
        </p:nvCxnSpPr>
        <p:spPr>
          <a:xfrm>
            <a:off x="6251800" y="3860825"/>
            <a:ext cx="0" cy="311100"/>
          </a:xfrm>
          <a:prstGeom prst="straightConnector1">
            <a:avLst/>
          </a:prstGeom>
          <a:noFill/>
          <a:ln cap="flat" cmpd="sng" w="9525">
            <a:solidFill>
              <a:schemeClr val="dk2"/>
            </a:solidFill>
            <a:prstDash val="solid"/>
            <a:round/>
            <a:headEnd len="med" w="med" type="none"/>
            <a:tailEnd len="med" w="med" type="triangle"/>
          </a:ln>
        </p:spPr>
      </p:cxnSp>
      <p:sp>
        <p:nvSpPr>
          <p:cNvPr id="246" name="Google Shape;246;p31"/>
          <p:cNvSpPr/>
          <p:nvPr/>
        </p:nvSpPr>
        <p:spPr>
          <a:xfrm>
            <a:off x="74459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Message</a:t>
            </a:r>
            <a:endParaRPr/>
          </a:p>
        </p:txBody>
      </p:sp>
      <p:cxnSp>
        <p:nvCxnSpPr>
          <p:cNvPr id="247" name="Google Shape;247;p31"/>
          <p:cNvCxnSpPr>
            <a:stCxn id="243" idx="3"/>
            <a:endCxn id="246" idx="1"/>
          </p:cNvCxnSpPr>
          <p:nvPr/>
        </p:nvCxnSpPr>
        <p:spPr>
          <a:xfrm>
            <a:off x="6819400" y="4406825"/>
            <a:ext cx="626400" cy="0"/>
          </a:xfrm>
          <a:prstGeom prst="straightConnector1">
            <a:avLst/>
          </a:prstGeom>
          <a:noFill/>
          <a:ln cap="flat" cmpd="sng" w="9525">
            <a:solidFill>
              <a:schemeClr val="dk2"/>
            </a:solidFill>
            <a:prstDash val="solid"/>
            <a:round/>
            <a:headEnd len="med" w="med" type="none"/>
            <a:tailEnd len="med" w="med" type="triangle"/>
          </a:ln>
        </p:spPr>
      </p:cxnSp>
      <p:sp>
        <p:nvSpPr>
          <p:cNvPr id="248" name="Google Shape;248;p31"/>
          <p:cNvSpPr txBox="1"/>
          <p:nvPr/>
        </p:nvSpPr>
        <p:spPr>
          <a:xfrm>
            <a:off x="275550" y="3294975"/>
            <a:ext cx="7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Alice</a:t>
            </a:r>
            <a:endParaRPr/>
          </a:p>
        </p:txBody>
      </p:sp>
      <p:sp>
        <p:nvSpPr>
          <p:cNvPr id="249" name="Google Shape;249;p31"/>
          <p:cNvSpPr txBox="1"/>
          <p:nvPr/>
        </p:nvSpPr>
        <p:spPr>
          <a:xfrm>
            <a:off x="7939350" y="3294975"/>
            <a:ext cx="765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Bob</a:t>
            </a:r>
            <a:endParaRPr/>
          </a:p>
        </p:txBody>
      </p:sp>
      <p:sp>
        <p:nvSpPr>
          <p:cNvPr id="250" name="Google Shape;250;p31"/>
          <p:cNvSpPr txBox="1"/>
          <p:nvPr/>
        </p:nvSpPr>
        <p:spPr>
          <a:xfrm>
            <a:off x="3510750" y="3294975"/>
            <a:ext cx="195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Insecure Channel</a:t>
            </a:r>
            <a:endParaRPr/>
          </a:p>
        </p:txBody>
      </p:sp>
      <p:sp>
        <p:nvSpPr>
          <p:cNvPr id="251" name="Google Shape;251;p31"/>
          <p:cNvSpPr/>
          <p:nvPr/>
        </p:nvSpPr>
        <p:spPr>
          <a:xfrm>
            <a:off x="3922500" y="4641800"/>
            <a:ext cx="11352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Seal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2"/>
          <p:cNvSpPr/>
          <p:nvPr/>
        </p:nvSpPr>
        <p:spPr>
          <a:xfrm>
            <a:off x="5469450" y="3294975"/>
            <a:ext cx="3235200" cy="143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2"/>
          <p:cNvSpPr/>
          <p:nvPr/>
        </p:nvSpPr>
        <p:spPr>
          <a:xfrm>
            <a:off x="275550" y="3294975"/>
            <a:ext cx="3235200" cy="143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2"/>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Integrity (and Authenticity)</a:t>
            </a:r>
            <a:endParaRPr/>
          </a:p>
        </p:txBody>
      </p:sp>
      <p:sp>
        <p:nvSpPr>
          <p:cNvPr id="259" name="Google Shape;259;p32"/>
          <p:cNvSpPr txBox="1"/>
          <p:nvPr>
            <p:ph idx="1" type="body"/>
          </p:nvPr>
        </p:nvSpPr>
        <p:spPr>
          <a:xfrm>
            <a:off x="198500" y="1246825"/>
            <a:ext cx="8520600" cy="16773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Schemes provide integrity by adding a </a:t>
            </a:r>
            <a:r>
              <a:rPr b="1" lang="en"/>
              <a:t>tag</a:t>
            </a:r>
            <a:r>
              <a:rPr lang="en"/>
              <a:t> or </a:t>
            </a:r>
            <a:r>
              <a:rPr b="1" lang="en"/>
              <a:t>signature</a:t>
            </a:r>
            <a:r>
              <a:rPr lang="en"/>
              <a:t> on messages</a:t>
            </a:r>
            <a:endParaRPr/>
          </a:p>
          <a:p>
            <a:pPr indent="-317500" lvl="1" marL="914400" rtl="0" algn="l">
              <a:spcBef>
                <a:spcPts val="0"/>
              </a:spcBef>
              <a:spcAft>
                <a:spcPts val="0"/>
              </a:spcAft>
              <a:buSzPts val="1400"/>
              <a:buChar char="○"/>
            </a:pPr>
            <a:r>
              <a:rPr lang="en"/>
              <a:t>Alice uses the key to generate a special tag for the message</a:t>
            </a:r>
            <a:endParaRPr/>
          </a:p>
          <a:p>
            <a:pPr indent="-317500" lvl="1" marL="914400" rtl="0" algn="l">
              <a:spcBef>
                <a:spcPts val="0"/>
              </a:spcBef>
              <a:spcAft>
                <a:spcPts val="0"/>
              </a:spcAft>
              <a:buSzPts val="1400"/>
              <a:buChar char="○"/>
            </a:pPr>
            <a:r>
              <a:rPr lang="en"/>
              <a:t>Alice sends the message and the tag over the insecure channel</a:t>
            </a:r>
            <a:endParaRPr/>
          </a:p>
          <a:p>
            <a:pPr indent="-317500" lvl="1" marL="914400" rtl="0" algn="l">
              <a:spcBef>
                <a:spcPts val="0"/>
              </a:spcBef>
              <a:spcAft>
                <a:spcPts val="0"/>
              </a:spcAft>
              <a:buSzPts val="1400"/>
              <a:buChar char="○"/>
            </a:pPr>
            <a:r>
              <a:rPr lang="en"/>
              <a:t>If Mallory tampers with the message, the tag will no longer be valid</a:t>
            </a:r>
            <a:endParaRPr/>
          </a:p>
          <a:p>
            <a:pPr indent="-317500" lvl="1" marL="914400" rtl="0" algn="l">
              <a:spcBef>
                <a:spcPts val="0"/>
              </a:spcBef>
              <a:spcAft>
                <a:spcPts val="0"/>
              </a:spcAft>
              <a:buSzPts val="1400"/>
              <a:buChar char="○"/>
            </a:pPr>
            <a:r>
              <a:rPr lang="en"/>
              <a:t>Bob receives the message and the tag and checks that the tag is still valid</a:t>
            </a:r>
            <a:endParaRPr/>
          </a:p>
          <a:p>
            <a:pPr indent="-342900" lvl="0" marL="457200" rtl="0" algn="l">
              <a:spcBef>
                <a:spcPts val="0"/>
              </a:spcBef>
              <a:spcAft>
                <a:spcPts val="0"/>
              </a:spcAft>
              <a:buSzPts val="1800"/>
              <a:buChar char="●"/>
            </a:pPr>
            <a:r>
              <a:rPr lang="en"/>
              <a:t>More on integrity in a future lecture</a:t>
            </a:r>
            <a:endParaRPr/>
          </a:p>
        </p:txBody>
      </p:sp>
      <p:sp>
        <p:nvSpPr>
          <p:cNvPr id="260" name="Google Shape;260;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1" name="Google Shape;261;p32"/>
          <p:cNvSpPr/>
          <p:nvPr/>
        </p:nvSpPr>
        <p:spPr>
          <a:xfrm>
            <a:off x="3991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Message</a:t>
            </a:r>
            <a:endParaRPr/>
          </a:p>
        </p:txBody>
      </p:sp>
      <p:sp>
        <p:nvSpPr>
          <p:cNvPr id="262" name="Google Shape;262;p32"/>
          <p:cNvSpPr/>
          <p:nvPr/>
        </p:nvSpPr>
        <p:spPr>
          <a:xfrm>
            <a:off x="2454050" y="3390650"/>
            <a:ext cx="5487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a:t>
            </a:r>
            <a:endParaRPr/>
          </a:p>
        </p:txBody>
      </p:sp>
      <p:sp>
        <p:nvSpPr>
          <p:cNvPr id="263" name="Google Shape;263;p32"/>
          <p:cNvSpPr/>
          <p:nvPr/>
        </p:nvSpPr>
        <p:spPr>
          <a:xfrm>
            <a:off x="21608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Create Tag</a:t>
            </a:r>
            <a:endParaRPr/>
          </a:p>
        </p:txBody>
      </p:sp>
      <p:cxnSp>
        <p:nvCxnSpPr>
          <p:cNvPr id="264" name="Google Shape;264;p32"/>
          <p:cNvCxnSpPr>
            <a:stCxn id="262" idx="2"/>
            <a:endCxn id="263" idx="0"/>
          </p:cNvCxnSpPr>
          <p:nvPr/>
        </p:nvCxnSpPr>
        <p:spPr>
          <a:xfrm>
            <a:off x="2728400" y="3860750"/>
            <a:ext cx="0" cy="311100"/>
          </a:xfrm>
          <a:prstGeom prst="straightConnector1">
            <a:avLst/>
          </a:prstGeom>
          <a:noFill/>
          <a:ln cap="flat" cmpd="sng" w="9525">
            <a:solidFill>
              <a:schemeClr val="dk2"/>
            </a:solidFill>
            <a:prstDash val="solid"/>
            <a:round/>
            <a:headEnd len="med" w="med" type="none"/>
            <a:tailEnd len="med" w="med" type="triangle"/>
          </a:ln>
        </p:spPr>
      </p:cxnSp>
      <p:cxnSp>
        <p:nvCxnSpPr>
          <p:cNvPr id="265" name="Google Shape;265;p32"/>
          <p:cNvCxnSpPr>
            <a:endCxn id="263" idx="1"/>
          </p:cNvCxnSpPr>
          <p:nvPr/>
        </p:nvCxnSpPr>
        <p:spPr>
          <a:xfrm>
            <a:off x="1534400" y="4406750"/>
            <a:ext cx="626400" cy="0"/>
          </a:xfrm>
          <a:prstGeom prst="straightConnector1">
            <a:avLst/>
          </a:prstGeom>
          <a:noFill/>
          <a:ln cap="flat" cmpd="sng" w="9525">
            <a:solidFill>
              <a:schemeClr val="dk2"/>
            </a:solidFill>
            <a:prstDash val="solid"/>
            <a:round/>
            <a:headEnd len="med" w="med" type="none"/>
            <a:tailEnd len="med" w="med" type="triangle"/>
          </a:ln>
        </p:spPr>
      </p:cxnSp>
      <p:sp>
        <p:nvSpPr>
          <p:cNvPr id="266" name="Google Shape;266;p32"/>
          <p:cNvSpPr/>
          <p:nvPr/>
        </p:nvSpPr>
        <p:spPr>
          <a:xfrm>
            <a:off x="39225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Message</a:t>
            </a:r>
            <a:endParaRPr/>
          </a:p>
        </p:txBody>
      </p:sp>
      <p:cxnSp>
        <p:nvCxnSpPr>
          <p:cNvPr id="267" name="Google Shape;267;p32"/>
          <p:cNvCxnSpPr>
            <a:stCxn id="263" idx="3"/>
            <a:endCxn id="266" idx="1"/>
          </p:cNvCxnSpPr>
          <p:nvPr/>
        </p:nvCxnSpPr>
        <p:spPr>
          <a:xfrm>
            <a:off x="3296000" y="4406750"/>
            <a:ext cx="626400" cy="0"/>
          </a:xfrm>
          <a:prstGeom prst="straightConnector1">
            <a:avLst/>
          </a:prstGeom>
          <a:noFill/>
          <a:ln cap="flat" cmpd="sng" w="9525">
            <a:solidFill>
              <a:schemeClr val="dk2"/>
            </a:solidFill>
            <a:prstDash val="solid"/>
            <a:round/>
            <a:headEnd len="med" w="med" type="none"/>
            <a:tailEnd len="med" w="med" type="triangle"/>
          </a:ln>
        </p:spPr>
      </p:cxnSp>
      <p:cxnSp>
        <p:nvCxnSpPr>
          <p:cNvPr id="268" name="Google Shape;268;p32"/>
          <p:cNvCxnSpPr>
            <a:stCxn id="266" idx="3"/>
            <a:endCxn id="269" idx="1"/>
          </p:cNvCxnSpPr>
          <p:nvPr/>
        </p:nvCxnSpPr>
        <p:spPr>
          <a:xfrm>
            <a:off x="5057700" y="4406750"/>
            <a:ext cx="626400" cy="0"/>
          </a:xfrm>
          <a:prstGeom prst="straightConnector1">
            <a:avLst/>
          </a:prstGeom>
          <a:noFill/>
          <a:ln cap="flat" cmpd="sng" w="9525">
            <a:solidFill>
              <a:schemeClr val="dk2"/>
            </a:solidFill>
            <a:prstDash val="solid"/>
            <a:round/>
            <a:headEnd len="med" w="med" type="none"/>
            <a:tailEnd len="med" w="med" type="triangle"/>
          </a:ln>
        </p:spPr>
      </p:cxnSp>
      <p:sp>
        <p:nvSpPr>
          <p:cNvPr id="270" name="Google Shape;270;p32"/>
          <p:cNvSpPr/>
          <p:nvPr/>
        </p:nvSpPr>
        <p:spPr>
          <a:xfrm>
            <a:off x="5977450" y="3390725"/>
            <a:ext cx="5487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a:t>
            </a:r>
            <a:endParaRPr/>
          </a:p>
        </p:txBody>
      </p:sp>
      <p:sp>
        <p:nvSpPr>
          <p:cNvPr id="269" name="Google Shape;269;p32"/>
          <p:cNvSpPr/>
          <p:nvPr/>
        </p:nvSpPr>
        <p:spPr>
          <a:xfrm>
            <a:off x="5684200" y="4171775"/>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Check Tag</a:t>
            </a:r>
            <a:endParaRPr/>
          </a:p>
        </p:txBody>
      </p:sp>
      <p:cxnSp>
        <p:nvCxnSpPr>
          <p:cNvPr id="271" name="Google Shape;271;p32"/>
          <p:cNvCxnSpPr>
            <a:stCxn id="270" idx="2"/>
            <a:endCxn id="269" idx="0"/>
          </p:cNvCxnSpPr>
          <p:nvPr/>
        </p:nvCxnSpPr>
        <p:spPr>
          <a:xfrm>
            <a:off x="6251800" y="3860825"/>
            <a:ext cx="0" cy="311100"/>
          </a:xfrm>
          <a:prstGeom prst="straightConnector1">
            <a:avLst/>
          </a:prstGeom>
          <a:noFill/>
          <a:ln cap="flat" cmpd="sng" w="9525">
            <a:solidFill>
              <a:schemeClr val="dk2"/>
            </a:solidFill>
            <a:prstDash val="solid"/>
            <a:round/>
            <a:headEnd len="med" w="med" type="none"/>
            <a:tailEnd len="med" w="med" type="triangle"/>
          </a:ln>
        </p:spPr>
      </p:cxnSp>
      <p:sp>
        <p:nvSpPr>
          <p:cNvPr id="272" name="Google Shape;272;p32"/>
          <p:cNvSpPr/>
          <p:nvPr/>
        </p:nvSpPr>
        <p:spPr>
          <a:xfrm>
            <a:off x="74459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Message</a:t>
            </a:r>
            <a:endParaRPr/>
          </a:p>
        </p:txBody>
      </p:sp>
      <p:cxnSp>
        <p:nvCxnSpPr>
          <p:cNvPr id="273" name="Google Shape;273;p32"/>
          <p:cNvCxnSpPr>
            <a:stCxn id="269" idx="3"/>
            <a:endCxn id="272" idx="1"/>
          </p:cNvCxnSpPr>
          <p:nvPr/>
        </p:nvCxnSpPr>
        <p:spPr>
          <a:xfrm>
            <a:off x="6819400" y="4406825"/>
            <a:ext cx="626400" cy="0"/>
          </a:xfrm>
          <a:prstGeom prst="straightConnector1">
            <a:avLst/>
          </a:prstGeom>
          <a:noFill/>
          <a:ln cap="flat" cmpd="sng" w="9525">
            <a:solidFill>
              <a:schemeClr val="dk2"/>
            </a:solidFill>
            <a:prstDash val="solid"/>
            <a:round/>
            <a:headEnd len="med" w="med" type="none"/>
            <a:tailEnd len="med" w="med" type="triangle"/>
          </a:ln>
        </p:spPr>
      </p:cxnSp>
      <p:sp>
        <p:nvSpPr>
          <p:cNvPr id="274" name="Google Shape;274;p32"/>
          <p:cNvSpPr txBox="1"/>
          <p:nvPr/>
        </p:nvSpPr>
        <p:spPr>
          <a:xfrm>
            <a:off x="275550" y="3294975"/>
            <a:ext cx="7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Alice</a:t>
            </a:r>
            <a:endParaRPr/>
          </a:p>
        </p:txBody>
      </p:sp>
      <p:sp>
        <p:nvSpPr>
          <p:cNvPr id="275" name="Google Shape;275;p32"/>
          <p:cNvSpPr txBox="1"/>
          <p:nvPr/>
        </p:nvSpPr>
        <p:spPr>
          <a:xfrm>
            <a:off x="7939350" y="3294975"/>
            <a:ext cx="765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Bob</a:t>
            </a:r>
            <a:endParaRPr/>
          </a:p>
        </p:txBody>
      </p:sp>
      <p:sp>
        <p:nvSpPr>
          <p:cNvPr id="276" name="Google Shape;276;p32"/>
          <p:cNvSpPr txBox="1"/>
          <p:nvPr/>
        </p:nvSpPr>
        <p:spPr>
          <a:xfrm>
            <a:off x="3510750" y="3294975"/>
            <a:ext cx="195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Insecure Channel</a:t>
            </a:r>
            <a:endParaRPr/>
          </a:p>
        </p:txBody>
      </p:sp>
      <p:sp>
        <p:nvSpPr>
          <p:cNvPr id="277" name="Google Shape;277;p32"/>
          <p:cNvSpPr/>
          <p:nvPr/>
        </p:nvSpPr>
        <p:spPr>
          <a:xfrm>
            <a:off x="3922500" y="4641800"/>
            <a:ext cx="11352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3"/>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Integrity Real Life Example</a:t>
            </a:r>
            <a:endParaRPr/>
          </a:p>
        </p:txBody>
      </p:sp>
      <p:sp>
        <p:nvSpPr>
          <p:cNvPr id="283" name="Google Shape;28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4" name="Google Shape;284;p33"/>
          <p:cNvPicPr preferRelativeResize="0"/>
          <p:nvPr/>
        </p:nvPicPr>
        <p:blipFill>
          <a:blip r:embed="rId3">
            <a:alphaModFix/>
          </a:blip>
          <a:stretch>
            <a:fillRect/>
          </a:stretch>
        </p:blipFill>
        <p:spPr>
          <a:xfrm>
            <a:off x="2404613" y="1441775"/>
            <a:ext cx="3916774" cy="3087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88" name="Shape 288"/>
        <p:cNvGrpSpPr/>
        <p:nvPr/>
      </p:nvGrpSpPr>
      <p:grpSpPr>
        <a:xfrm>
          <a:off x="0" y="0"/>
          <a:ext cx="0" cy="0"/>
          <a:chOff x="0" y="0"/>
          <a:chExt cx="0" cy="0"/>
        </a:xfrm>
      </p:grpSpPr>
      <p:sp>
        <p:nvSpPr>
          <p:cNvPr id="289" name="Google Shape;289;p34"/>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Threat Models</a:t>
            </a:r>
            <a:endParaRPr/>
          </a:p>
        </p:txBody>
      </p:sp>
      <p:sp>
        <p:nvSpPr>
          <p:cNvPr id="290" name="Google Shape;290;p34"/>
          <p:cNvSpPr txBox="1"/>
          <p:nvPr>
            <p:ph idx="1" type="body"/>
          </p:nvPr>
        </p:nvSpPr>
        <p:spPr>
          <a:xfrm>
            <a:off x="198500" y="1246825"/>
            <a:ext cx="8520600" cy="167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What if Eve can do more than eavesdrop?</a:t>
            </a:r>
            <a:endParaRPr/>
          </a:p>
          <a:p>
            <a:pPr indent="-342900" lvl="0" marL="457200" rtl="0" algn="l">
              <a:spcBef>
                <a:spcPts val="0"/>
              </a:spcBef>
              <a:spcAft>
                <a:spcPts val="0"/>
              </a:spcAft>
              <a:buSzPts val="1800"/>
              <a:buChar char="●"/>
            </a:pPr>
            <a:r>
              <a:rPr lang="en"/>
              <a:t>Real-world schemes are often vulnerable to more sophisticated attackers, so cryptographers have created more sophisticated threat models too</a:t>
            </a:r>
            <a:endParaRPr/>
          </a:p>
          <a:p>
            <a:pPr indent="-342900" lvl="0" marL="457200" rtl="0" algn="l">
              <a:spcBef>
                <a:spcPts val="0"/>
              </a:spcBef>
              <a:spcAft>
                <a:spcPts val="0"/>
              </a:spcAft>
              <a:buSzPts val="1800"/>
              <a:buChar char="●"/>
            </a:pPr>
            <a:r>
              <a:rPr lang="en"/>
              <a:t>Some threat models for analyzing confidentiality:</a:t>
            </a:r>
            <a:endParaRPr/>
          </a:p>
        </p:txBody>
      </p:sp>
      <p:sp>
        <p:nvSpPr>
          <p:cNvPr id="291" name="Google Shape;291;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292" name="Google Shape;292;p34"/>
          <p:cNvGraphicFramePr/>
          <p:nvPr/>
        </p:nvGraphicFramePr>
        <p:xfrm>
          <a:off x="243888" y="2856963"/>
          <a:ext cx="3000000" cy="3000000"/>
        </p:xfrm>
        <a:graphic>
          <a:graphicData uri="http://schemas.openxmlformats.org/drawingml/2006/table">
            <a:tbl>
              <a:tblPr>
                <a:noFill/>
                <a:tableStyleId>{E2195BA9-F96E-4B7E-9931-2B76A9E67FEC}</a:tableStyleId>
              </a:tblPr>
              <a:tblGrid>
                <a:gridCol w="2611500"/>
                <a:gridCol w="2902400"/>
                <a:gridCol w="29899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Can Eve trick Alice into encrypting messages of Eve’s choosing?</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Can Eve trick Bob into decrypting messages of Eve’s choosing?</a:t>
                      </a:r>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t>Ciphertext-only</a:t>
                      </a:r>
                      <a:endParaRPr b="1"/>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t>No</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No</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t>Chosen-plaintext</a:t>
                      </a:r>
                      <a:endParaRPr b="1"/>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No</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t>Chosen-ciphertext</a:t>
                      </a:r>
                      <a:endParaRPr b="1"/>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t>No</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t>Chosen plaintext-ciphertext</a:t>
                      </a:r>
                      <a:endParaRPr b="1"/>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6" name="Shape 296"/>
        <p:cNvGrpSpPr/>
        <p:nvPr/>
      </p:nvGrpSpPr>
      <p:grpSpPr>
        <a:xfrm>
          <a:off x="0" y="0"/>
          <a:ext cx="0" cy="0"/>
          <a:chOff x="0" y="0"/>
          <a:chExt cx="0" cy="0"/>
        </a:xfrm>
      </p:grpSpPr>
      <p:sp>
        <p:nvSpPr>
          <p:cNvPr id="297" name="Google Shape;297;p35"/>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Threat Models</a:t>
            </a:r>
            <a:endParaRPr/>
          </a:p>
        </p:txBody>
      </p:sp>
      <p:sp>
        <p:nvSpPr>
          <p:cNvPr id="298" name="Google Shape;298;p35"/>
          <p:cNvSpPr txBox="1"/>
          <p:nvPr>
            <p:ph idx="1" type="body"/>
          </p:nvPr>
        </p:nvSpPr>
        <p:spPr>
          <a:xfrm>
            <a:off x="198500" y="1246825"/>
            <a:ext cx="8520600" cy="167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 this class, we’ll use the chosen plaintext attack model</a:t>
            </a:r>
            <a:endParaRPr/>
          </a:p>
          <a:p>
            <a:pPr indent="-342900" lvl="0" marL="457200" rtl="0" algn="l">
              <a:spcBef>
                <a:spcPts val="0"/>
              </a:spcBef>
              <a:spcAft>
                <a:spcPts val="0"/>
              </a:spcAft>
              <a:buSzPts val="1800"/>
              <a:buChar char="●"/>
            </a:pPr>
            <a:r>
              <a:rPr lang="en"/>
              <a:t>In practice, cryptographers use the chosen plaintext-ciphertext model</a:t>
            </a:r>
            <a:endParaRPr/>
          </a:p>
          <a:p>
            <a:pPr indent="-317500" lvl="1" marL="914400" rtl="0" algn="l">
              <a:spcBef>
                <a:spcPts val="0"/>
              </a:spcBef>
              <a:spcAft>
                <a:spcPts val="0"/>
              </a:spcAft>
              <a:buSzPts val="1400"/>
              <a:buChar char="○"/>
            </a:pPr>
            <a:r>
              <a:rPr lang="en"/>
              <a:t>It’s the most powerful</a:t>
            </a:r>
            <a:endParaRPr/>
          </a:p>
          <a:p>
            <a:pPr indent="-317500" lvl="1" marL="914400" rtl="0" algn="l">
              <a:spcBef>
                <a:spcPts val="0"/>
              </a:spcBef>
              <a:spcAft>
                <a:spcPts val="0"/>
              </a:spcAft>
              <a:buSzPts val="1400"/>
              <a:buChar char="○"/>
            </a:pPr>
            <a:r>
              <a:rPr lang="en"/>
              <a:t>It can actually be defended against</a:t>
            </a:r>
            <a:endParaRPr/>
          </a:p>
        </p:txBody>
      </p:sp>
      <p:sp>
        <p:nvSpPr>
          <p:cNvPr id="299" name="Google Shape;299;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00" name="Google Shape;300;p35"/>
          <p:cNvGraphicFramePr/>
          <p:nvPr/>
        </p:nvGraphicFramePr>
        <p:xfrm>
          <a:off x="243888" y="2856963"/>
          <a:ext cx="3000000" cy="3000000"/>
        </p:xfrm>
        <a:graphic>
          <a:graphicData uri="http://schemas.openxmlformats.org/drawingml/2006/table">
            <a:tbl>
              <a:tblPr>
                <a:noFill/>
                <a:tableStyleId>{E2195BA9-F96E-4B7E-9931-2B76A9E67FEC}</a:tableStyleId>
              </a:tblPr>
              <a:tblGrid>
                <a:gridCol w="2611500"/>
                <a:gridCol w="2902400"/>
                <a:gridCol w="29899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Can Eve trick Alice into encrypting messages of Eve’s choosing?</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Can Eve trick Bob into decrypting messages of Eve’s choosing?</a:t>
                      </a:r>
                      <a:endParaRPr/>
                    </a:p>
                  </a:txBody>
                  <a:tcPr marT="91425" marB="91425" marR="91425" marL="91425"/>
                </a:tc>
              </a:tr>
              <a:tr h="381000">
                <a:tc>
                  <a:txBody>
                    <a:bodyPr/>
                    <a:lstStyle/>
                    <a:p>
                      <a:pPr indent="0" lvl="0" marL="0" rtl="0" algn="l">
                        <a:spcBef>
                          <a:spcPts val="0"/>
                        </a:spcBef>
                        <a:spcAft>
                          <a:spcPts val="0"/>
                        </a:spcAft>
                        <a:buNone/>
                      </a:pPr>
                      <a:r>
                        <a:rPr b="1" lang="en"/>
                        <a:t>Ciphertext-only</a:t>
                      </a:r>
                      <a:endParaRPr b="1"/>
                    </a:p>
                  </a:txBody>
                  <a:tcPr marT="91425" marB="91425" marR="91425" marL="91425"/>
                </a:tc>
                <a:tc>
                  <a:txBody>
                    <a:bodyPr/>
                    <a:lstStyle/>
                    <a:p>
                      <a:pPr indent="0" lvl="0" marL="0" rtl="0" algn="ctr">
                        <a:spcBef>
                          <a:spcPts val="0"/>
                        </a:spcBef>
                        <a:spcAft>
                          <a:spcPts val="0"/>
                        </a:spcAft>
                        <a:buNone/>
                      </a:pPr>
                      <a:r>
                        <a:rPr lang="en"/>
                        <a:t>No</a:t>
                      </a:r>
                      <a:endParaRPr/>
                    </a:p>
                  </a:txBody>
                  <a:tcPr marT="91425" marB="91425" marR="91425" marL="91425"/>
                </a:tc>
                <a:tc>
                  <a:txBody>
                    <a:bodyPr/>
                    <a:lstStyle/>
                    <a:p>
                      <a:pPr indent="0" lvl="0" marL="0" rtl="0" algn="ctr">
                        <a:spcBef>
                          <a:spcPts val="0"/>
                        </a:spcBef>
                        <a:spcAft>
                          <a:spcPts val="0"/>
                        </a:spcAft>
                        <a:buNone/>
                      </a:pPr>
                      <a:r>
                        <a:rPr lang="en"/>
                        <a:t>No</a:t>
                      </a:r>
                      <a:endParaRPr/>
                    </a:p>
                  </a:txBody>
                  <a:tcPr marT="91425" marB="91425" marR="91425" marL="91425"/>
                </a:tc>
              </a:tr>
              <a:tr h="381000">
                <a:tc>
                  <a:txBody>
                    <a:bodyPr/>
                    <a:lstStyle/>
                    <a:p>
                      <a:pPr indent="0" lvl="0" marL="0" rtl="0" algn="l">
                        <a:spcBef>
                          <a:spcPts val="0"/>
                        </a:spcBef>
                        <a:spcAft>
                          <a:spcPts val="0"/>
                        </a:spcAft>
                        <a:buNone/>
                      </a:pPr>
                      <a:r>
                        <a:rPr b="1" lang="en"/>
                        <a:t>Chosen-plaintext</a:t>
                      </a:r>
                      <a:endParaRPr b="1"/>
                    </a:p>
                  </a:txBody>
                  <a:tcPr marT="91425" marB="91425" marR="91425" marL="91425">
                    <a:solidFill>
                      <a:srgbClr val="F9CB9C"/>
                    </a:solidFill>
                  </a:tcPr>
                </a:tc>
                <a:tc>
                  <a:txBody>
                    <a:bodyPr/>
                    <a:lstStyle/>
                    <a:p>
                      <a:pPr indent="0" lvl="0" marL="0" rtl="0" algn="ctr">
                        <a:spcBef>
                          <a:spcPts val="0"/>
                        </a:spcBef>
                        <a:spcAft>
                          <a:spcPts val="0"/>
                        </a:spcAft>
                        <a:buNone/>
                      </a:pPr>
                      <a:r>
                        <a:rPr lang="en"/>
                        <a:t>Yes</a:t>
                      </a:r>
                      <a:endParaRPr/>
                    </a:p>
                  </a:txBody>
                  <a:tcPr marT="91425" marB="91425" marR="91425" marL="91425">
                    <a:solidFill>
                      <a:srgbClr val="F9CB9C"/>
                    </a:solidFill>
                  </a:tcPr>
                </a:tc>
                <a:tc>
                  <a:txBody>
                    <a:bodyPr/>
                    <a:lstStyle/>
                    <a:p>
                      <a:pPr indent="0" lvl="0" marL="0" rtl="0" algn="ctr">
                        <a:spcBef>
                          <a:spcPts val="0"/>
                        </a:spcBef>
                        <a:spcAft>
                          <a:spcPts val="0"/>
                        </a:spcAft>
                        <a:buNone/>
                      </a:pPr>
                      <a:r>
                        <a:rPr lang="en"/>
                        <a:t>No</a:t>
                      </a:r>
                      <a:endParaRPr/>
                    </a:p>
                  </a:txBody>
                  <a:tcPr marT="91425" marB="91425" marR="91425" marL="91425">
                    <a:solidFill>
                      <a:srgbClr val="F9CB9C"/>
                    </a:solidFill>
                  </a:tcPr>
                </a:tc>
              </a:tr>
              <a:tr h="381000">
                <a:tc>
                  <a:txBody>
                    <a:bodyPr/>
                    <a:lstStyle/>
                    <a:p>
                      <a:pPr indent="0" lvl="0" marL="0" rtl="0" algn="l">
                        <a:spcBef>
                          <a:spcPts val="0"/>
                        </a:spcBef>
                        <a:spcAft>
                          <a:spcPts val="0"/>
                        </a:spcAft>
                        <a:buNone/>
                      </a:pPr>
                      <a:r>
                        <a:rPr b="1" lang="en"/>
                        <a:t>Chosen-ciphertext</a:t>
                      </a:r>
                      <a:endParaRPr b="1"/>
                    </a:p>
                  </a:txBody>
                  <a:tcPr marT="91425" marB="91425" marR="91425" marL="91425"/>
                </a:tc>
                <a:tc>
                  <a:txBody>
                    <a:bodyPr/>
                    <a:lstStyle/>
                    <a:p>
                      <a:pPr indent="0" lvl="0" marL="0" rtl="0" algn="ctr">
                        <a:spcBef>
                          <a:spcPts val="0"/>
                        </a:spcBef>
                        <a:spcAft>
                          <a:spcPts val="0"/>
                        </a:spcAft>
                        <a:buNone/>
                      </a:pPr>
                      <a:r>
                        <a:rPr lang="en"/>
                        <a:t>No</a:t>
                      </a:r>
                      <a:endParaRPr/>
                    </a:p>
                  </a:txBody>
                  <a:tcPr marT="91425" marB="91425" marR="91425" marL="91425"/>
                </a:tc>
                <a:tc>
                  <a:txBody>
                    <a:bodyPr/>
                    <a:lstStyle/>
                    <a:p>
                      <a:pPr indent="0" lvl="0" marL="0" rtl="0" algn="ctr">
                        <a:spcBef>
                          <a:spcPts val="0"/>
                        </a:spcBef>
                        <a:spcAft>
                          <a:spcPts val="0"/>
                        </a:spcAft>
                        <a:buNone/>
                      </a:pPr>
                      <a:r>
                        <a:rPr lang="en"/>
                        <a:t>Yes</a:t>
                      </a:r>
                      <a:endParaRPr/>
                    </a:p>
                  </a:txBody>
                  <a:tcPr marT="91425" marB="91425" marR="91425" marL="91425"/>
                </a:tc>
              </a:tr>
              <a:tr h="381000">
                <a:tc>
                  <a:txBody>
                    <a:bodyPr/>
                    <a:lstStyle/>
                    <a:p>
                      <a:pPr indent="0" lvl="0" marL="0" rtl="0" algn="l">
                        <a:spcBef>
                          <a:spcPts val="0"/>
                        </a:spcBef>
                        <a:spcAft>
                          <a:spcPts val="0"/>
                        </a:spcAft>
                        <a:buNone/>
                      </a:pPr>
                      <a:r>
                        <a:rPr b="1" lang="en"/>
                        <a:t>Chosen plaintext-ciphertext</a:t>
                      </a:r>
                      <a:endParaRPr b="1"/>
                    </a:p>
                  </a:txBody>
                  <a:tcPr marT="91425" marB="91425" marR="91425" marL="91425"/>
                </a:tc>
                <a:tc>
                  <a:txBody>
                    <a:bodyPr/>
                    <a:lstStyle/>
                    <a:p>
                      <a:pPr indent="0" lvl="0" marL="0" rtl="0" algn="ctr">
                        <a:spcBef>
                          <a:spcPts val="0"/>
                        </a:spcBef>
                        <a:spcAft>
                          <a:spcPts val="0"/>
                        </a:spcAft>
                        <a:buNone/>
                      </a:pPr>
                      <a:r>
                        <a:rPr lang="en"/>
                        <a:t>Yes</a:t>
                      </a:r>
                      <a:endParaRPr/>
                    </a:p>
                  </a:txBody>
                  <a:tcPr marT="91425" marB="91425" marR="91425" marL="91425"/>
                </a:tc>
                <a:tc>
                  <a:txBody>
                    <a:bodyPr/>
                    <a:lstStyle/>
                    <a:p>
                      <a:pPr indent="0" lvl="0" marL="0" rtl="0" algn="ctr">
                        <a:spcBef>
                          <a:spcPts val="0"/>
                        </a:spcBef>
                        <a:spcAft>
                          <a:spcPts val="0"/>
                        </a:spcAft>
                        <a:buNone/>
                      </a:pPr>
                      <a:r>
                        <a:rPr lang="en"/>
                        <a:t>Yes</a:t>
                      </a:r>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What is cryptography?</a:t>
            </a:r>
            <a:endParaRPr/>
          </a:p>
        </p:txBody>
      </p:sp>
      <p:sp>
        <p:nvSpPr>
          <p:cNvPr id="81" name="Google Shape;8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2" name="Google Shape;82;p18"/>
          <p:cNvSpPr txBox="1"/>
          <p:nvPr/>
        </p:nvSpPr>
        <p:spPr>
          <a:xfrm>
            <a:off x="512100" y="4520775"/>
            <a:ext cx="8119800" cy="5727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a:solidFill>
                  <a:srgbClr val="000000"/>
                </a:solidFill>
              </a:rPr>
              <a:t>Textbook Chapter </a:t>
            </a:r>
            <a:r>
              <a:rPr lang="en"/>
              <a:t>5.1</a:t>
            </a:r>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6"/>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Cryptography Roadmap</a:t>
            </a:r>
            <a:endParaRPr/>
          </a:p>
        </p:txBody>
      </p:sp>
      <p:graphicFrame>
        <p:nvGraphicFramePr>
          <p:cNvPr id="306" name="Google Shape;306;p36"/>
          <p:cNvGraphicFramePr/>
          <p:nvPr/>
        </p:nvGraphicFramePr>
        <p:xfrm>
          <a:off x="311700" y="1310650"/>
          <a:ext cx="3000000" cy="3000000"/>
        </p:xfrm>
        <a:graphic>
          <a:graphicData uri="http://schemas.openxmlformats.org/drawingml/2006/table">
            <a:tbl>
              <a:tblPr>
                <a:noFill/>
                <a:tableStyleId>{E2195BA9-F96E-4B7E-9931-2B76A9E67FEC}</a:tableStyleId>
              </a:tblPr>
              <a:tblGrid>
                <a:gridCol w="1739450"/>
                <a:gridCol w="3241925"/>
                <a:gridCol w="3539225"/>
              </a:tblGrid>
              <a:tr h="374550">
                <a:tc>
                  <a:txBody>
                    <a:bodyPr/>
                    <a:lstStyle/>
                    <a:p>
                      <a:pPr indent="0" lvl="0" marL="0" rtl="0" algn="l">
                        <a:spcBef>
                          <a:spcPts val="0"/>
                        </a:spcBef>
                        <a:spcAft>
                          <a:spcPts val="0"/>
                        </a:spcAft>
                        <a:buNone/>
                      </a:pPr>
                      <a:r>
                        <a:t/>
                      </a:r>
                      <a:endParaRPr sz="1600"/>
                    </a:p>
                  </a:txBody>
                  <a:tcPr marT="91425" marB="91425" marR="91425" marL="91425"/>
                </a:tc>
                <a:tc>
                  <a:txBody>
                    <a:bodyPr/>
                    <a:lstStyle/>
                    <a:p>
                      <a:pPr indent="0" lvl="0" marL="0" rtl="0" algn="l">
                        <a:spcBef>
                          <a:spcPts val="0"/>
                        </a:spcBef>
                        <a:spcAft>
                          <a:spcPts val="0"/>
                        </a:spcAft>
                        <a:buNone/>
                      </a:pPr>
                      <a:r>
                        <a:rPr lang="en" sz="1600"/>
                        <a:t>Symmetric-key</a:t>
                      </a:r>
                      <a:endParaRPr sz="1600"/>
                    </a:p>
                  </a:txBody>
                  <a:tcPr marT="91425" marB="91425" marR="91425" marL="91425"/>
                </a:tc>
                <a:tc>
                  <a:txBody>
                    <a:bodyPr/>
                    <a:lstStyle/>
                    <a:p>
                      <a:pPr indent="0" lvl="0" marL="0" rtl="0" algn="l">
                        <a:spcBef>
                          <a:spcPts val="0"/>
                        </a:spcBef>
                        <a:spcAft>
                          <a:spcPts val="0"/>
                        </a:spcAft>
                        <a:buNone/>
                      </a:pPr>
                      <a:r>
                        <a:rPr lang="en" sz="1600"/>
                        <a:t>Asymmetric-key</a:t>
                      </a:r>
                      <a:endParaRPr sz="1600"/>
                    </a:p>
                  </a:txBody>
                  <a:tcPr marT="91425" marB="91425" marR="91425" marL="91425"/>
                </a:tc>
              </a:tr>
              <a:tr h="802625">
                <a:tc>
                  <a:txBody>
                    <a:bodyPr/>
                    <a:lstStyle/>
                    <a:p>
                      <a:pPr indent="0" lvl="0" marL="0" rtl="0" algn="l">
                        <a:spcBef>
                          <a:spcPts val="0"/>
                        </a:spcBef>
                        <a:spcAft>
                          <a:spcPts val="0"/>
                        </a:spcAft>
                        <a:buNone/>
                      </a:pPr>
                      <a:r>
                        <a:rPr lang="en" sz="1600"/>
                        <a:t>Confidentiality</a:t>
                      </a:r>
                      <a:endParaRPr sz="1600"/>
                    </a:p>
                  </a:txBody>
                  <a:tcPr marT="91425" marB="91425" marR="91425" marL="91425"/>
                </a:tc>
                <a:tc>
                  <a:txBody>
                    <a:bodyPr/>
                    <a:lstStyle/>
                    <a:p>
                      <a:pPr indent="-330200" lvl="0" marL="457200" rtl="0" algn="l">
                        <a:spcBef>
                          <a:spcPts val="0"/>
                        </a:spcBef>
                        <a:spcAft>
                          <a:spcPts val="0"/>
                        </a:spcAft>
                        <a:buSzPts val="1600"/>
                        <a:buChar char="●"/>
                      </a:pPr>
                      <a:r>
                        <a:rPr lang="en" sz="1600"/>
                        <a:t>One-time pads</a:t>
                      </a:r>
                      <a:endParaRPr sz="1600"/>
                    </a:p>
                    <a:p>
                      <a:pPr indent="-330200" lvl="0" marL="457200" rtl="0" algn="l">
                        <a:spcBef>
                          <a:spcPts val="0"/>
                        </a:spcBef>
                        <a:spcAft>
                          <a:spcPts val="0"/>
                        </a:spcAft>
                        <a:buSzPts val="1600"/>
                        <a:buChar char="●"/>
                      </a:pPr>
                      <a:r>
                        <a:rPr lang="en" sz="1600"/>
                        <a:t>Block ciphers with chaining modes (e.g. AES-CBC)</a:t>
                      </a:r>
                      <a:endParaRPr sz="1600"/>
                    </a:p>
                    <a:p>
                      <a:pPr indent="-330200" lvl="0" marL="457200" rtl="0" algn="l">
                        <a:spcBef>
                          <a:spcPts val="0"/>
                        </a:spcBef>
                        <a:spcAft>
                          <a:spcPts val="0"/>
                        </a:spcAft>
                        <a:buClr>
                          <a:schemeClr val="dk1"/>
                        </a:buClr>
                        <a:buSzPts val="1600"/>
                        <a:buChar char="●"/>
                      </a:pPr>
                      <a:r>
                        <a:rPr lang="en" sz="1600">
                          <a:solidFill>
                            <a:schemeClr val="dk1"/>
                          </a:solidFill>
                        </a:rPr>
                        <a:t>Stream ciphers</a:t>
                      </a:r>
                      <a:endParaRPr sz="1600"/>
                    </a:p>
                  </a:txBody>
                  <a:tcPr marT="91425" marB="91425" marR="91425" marL="91425"/>
                </a:tc>
                <a:tc>
                  <a:txBody>
                    <a:bodyPr/>
                    <a:lstStyle/>
                    <a:p>
                      <a:pPr indent="-330200" lvl="0" marL="457200" rtl="0" algn="l">
                        <a:spcBef>
                          <a:spcPts val="0"/>
                        </a:spcBef>
                        <a:spcAft>
                          <a:spcPts val="0"/>
                        </a:spcAft>
                        <a:buSzPts val="1600"/>
                        <a:buChar char="●"/>
                      </a:pPr>
                      <a:r>
                        <a:rPr lang="en" sz="1600"/>
                        <a:t>RSA encryption</a:t>
                      </a:r>
                      <a:endParaRPr sz="1600"/>
                    </a:p>
                    <a:p>
                      <a:pPr indent="-330200" lvl="0" marL="457200" rtl="0" algn="l">
                        <a:spcBef>
                          <a:spcPts val="0"/>
                        </a:spcBef>
                        <a:spcAft>
                          <a:spcPts val="0"/>
                        </a:spcAft>
                        <a:buSzPts val="1600"/>
                        <a:buChar char="●"/>
                      </a:pPr>
                      <a:r>
                        <a:rPr lang="en" sz="1600"/>
                        <a:t>ElGamal encryption</a:t>
                      </a:r>
                      <a:endParaRPr sz="1600"/>
                    </a:p>
                    <a:p>
                      <a:pPr indent="-330200" lvl="0" marL="457200" rtl="0" algn="l">
                        <a:spcBef>
                          <a:spcPts val="0"/>
                        </a:spcBef>
                        <a:spcAft>
                          <a:spcPts val="0"/>
                        </a:spcAft>
                        <a:buSzPts val="1600"/>
                        <a:buChar char="●"/>
                      </a:pPr>
                      <a:r>
                        <a:rPr lang="en" sz="1600"/>
                        <a:t>ECC</a:t>
                      </a:r>
                      <a:endParaRPr sz="1600"/>
                    </a:p>
                  </a:txBody>
                  <a:tcPr marT="91425" marB="91425" marR="91425" marL="91425"/>
                </a:tc>
              </a:tr>
              <a:tr h="802625">
                <a:tc>
                  <a:txBody>
                    <a:bodyPr/>
                    <a:lstStyle/>
                    <a:p>
                      <a:pPr indent="0" lvl="0" marL="0" rtl="0" algn="l">
                        <a:spcBef>
                          <a:spcPts val="0"/>
                        </a:spcBef>
                        <a:spcAft>
                          <a:spcPts val="0"/>
                        </a:spcAft>
                        <a:buNone/>
                      </a:pPr>
                      <a:r>
                        <a:rPr lang="en" sz="1600"/>
                        <a:t>Integrity,</a:t>
                      </a:r>
                      <a:br>
                        <a:rPr lang="en" sz="1600"/>
                      </a:br>
                      <a:r>
                        <a:rPr lang="en" sz="1600"/>
                        <a:t>Authentication</a:t>
                      </a:r>
                      <a:endParaRPr sz="1600"/>
                    </a:p>
                  </a:txBody>
                  <a:tcPr marT="91425" marB="91425" marR="91425" marL="91425"/>
                </a:tc>
                <a:tc>
                  <a:txBody>
                    <a:bodyPr/>
                    <a:lstStyle/>
                    <a:p>
                      <a:pPr indent="-330200" lvl="0" marL="457200" rtl="0" algn="l">
                        <a:spcBef>
                          <a:spcPts val="0"/>
                        </a:spcBef>
                        <a:spcAft>
                          <a:spcPts val="0"/>
                        </a:spcAft>
                        <a:buSzPts val="1600"/>
                        <a:buChar char="●"/>
                      </a:pPr>
                      <a:r>
                        <a:rPr lang="en" sz="1600"/>
                        <a:t>MACs (e.g. HMAC)</a:t>
                      </a:r>
                      <a:endParaRPr sz="1600"/>
                    </a:p>
                  </a:txBody>
                  <a:tcPr marT="91425" marB="91425" marR="91425" marL="91425"/>
                </a:tc>
                <a:tc>
                  <a:txBody>
                    <a:bodyPr/>
                    <a:lstStyle/>
                    <a:p>
                      <a:pPr indent="-330200" lvl="0" marL="457200" rtl="0" algn="l">
                        <a:spcBef>
                          <a:spcPts val="0"/>
                        </a:spcBef>
                        <a:spcAft>
                          <a:spcPts val="0"/>
                        </a:spcAft>
                        <a:buSzPts val="1600"/>
                        <a:buChar char="●"/>
                      </a:pPr>
                      <a:r>
                        <a:rPr lang="en" sz="1600"/>
                        <a:t>Digital signatures (e.g. RSA signatures)</a:t>
                      </a:r>
                      <a:endParaRPr sz="1600"/>
                    </a:p>
                  </a:txBody>
                  <a:tcPr marT="91425" marB="91425" marR="91425" marL="91425"/>
                </a:tc>
              </a:tr>
            </a:tbl>
          </a:graphicData>
        </a:graphic>
      </p:graphicFrame>
      <p:sp>
        <p:nvSpPr>
          <p:cNvPr id="307" name="Google Shape;307;p36"/>
          <p:cNvSpPr txBox="1"/>
          <p:nvPr>
            <p:ph idx="4294967295" type="body"/>
          </p:nvPr>
        </p:nvSpPr>
        <p:spPr>
          <a:xfrm>
            <a:off x="198500" y="3844625"/>
            <a:ext cx="4373400" cy="1167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Hash functions</a:t>
            </a:r>
            <a:endParaRPr sz="1600"/>
          </a:p>
          <a:p>
            <a:pPr indent="-330200" lvl="0" marL="457200" rtl="0" algn="l">
              <a:spcBef>
                <a:spcPts val="0"/>
              </a:spcBef>
              <a:spcAft>
                <a:spcPts val="0"/>
              </a:spcAft>
              <a:buSzPts val="1600"/>
              <a:buChar char="●"/>
            </a:pPr>
            <a:r>
              <a:rPr lang="en" sz="1600"/>
              <a:t>Pseudorandom number generators</a:t>
            </a:r>
            <a:endParaRPr sz="1600"/>
          </a:p>
          <a:p>
            <a:pPr indent="-330200" lvl="0" marL="457200" rtl="0" algn="l">
              <a:spcBef>
                <a:spcPts val="0"/>
              </a:spcBef>
              <a:spcAft>
                <a:spcPts val="0"/>
              </a:spcAft>
              <a:buSzPts val="1600"/>
              <a:buChar char="●"/>
            </a:pPr>
            <a:r>
              <a:rPr lang="en" sz="1600"/>
              <a:t>Public key exchange (e.g. Diffie-Hellman)</a:t>
            </a:r>
            <a:endParaRPr sz="1600"/>
          </a:p>
        </p:txBody>
      </p:sp>
      <p:sp>
        <p:nvSpPr>
          <p:cNvPr id="308" name="Google Shape;308;p36"/>
          <p:cNvSpPr txBox="1"/>
          <p:nvPr/>
        </p:nvSpPr>
        <p:spPr>
          <a:xfrm>
            <a:off x="5175400" y="3844625"/>
            <a:ext cx="3447900" cy="714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309" name="Google Shape;309;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Symmetric-Key Encryption</a:t>
            </a:r>
            <a:endParaRPr/>
          </a:p>
        </p:txBody>
      </p:sp>
      <p:sp>
        <p:nvSpPr>
          <p:cNvPr id="315" name="Google Shape;315;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6" name="Google Shape;316;p37"/>
          <p:cNvPicPr preferRelativeResize="0"/>
          <p:nvPr/>
        </p:nvPicPr>
        <p:blipFill>
          <a:blip r:embed="rId3">
            <a:alphaModFix/>
          </a:blip>
          <a:stretch>
            <a:fillRect/>
          </a:stretch>
        </p:blipFill>
        <p:spPr>
          <a:xfrm>
            <a:off x="3848786" y="2992650"/>
            <a:ext cx="1446419" cy="1670575"/>
          </a:xfrm>
          <a:prstGeom prst="rect">
            <a:avLst/>
          </a:prstGeom>
          <a:noFill/>
          <a:ln>
            <a:noFill/>
          </a:ln>
        </p:spPr>
      </p:pic>
      <p:sp>
        <p:nvSpPr>
          <p:cNvPr id="317" name="Google Shape;317;p37"/>
          <p:cNvSpPr txBox="1"/>
          <p:nvPr/>
        </p:nvSpPr>
        <p:spPr>
          <a:xfrm>
            <a:off x="512100" y="4520775"/>
            <a:ext cx="8119800" cy="5727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a:solidFill>
                  <a:srgbClr val="000000"/>
                </a:solidFill>
              </a:rPr>
              <a:t>Textbook Chapter </a:t>
            </a:r>
            <a:r>
              <a:rPr lang="en"/>
              <a:t>6.1</a:t>
            </a:r>
            <a:endParaRPr>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8"/>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Cryptography Roadmap</a:t>
            </a:r>
            <a:endParaRPr/>
          </a:p>
        </p:txBody>
      </p:sp>
      <p:graphicFrame>
        <p:nvGraphicFramePr>
          <p:cNvPr id="323" name="Google Shape;323;p38"/>
          <p:cNvGraphicFramePr/>
          <p:nvPr/>
        </p:nvGraphicFramePr>
        <p:xfrm>
          <a:off x="311700" y="1310650"/>
          <a:ext cx="3000000" cy="3000000"/>
        </p:xfrm>
        <a:graphic>
          <a:graphicData uri="http://schemas.openxmlformats.org/drawingml/2006/table">
            <a:tbl>
              <a:tblPr>
                <a:noFill/>
                <a:tableStyleId>{E2195BA9-F96E-4B7E-9931-2B76A9E67FEC}</a:tableStyleId>
              </a:tblPr>
              <a:tblGrid>
                <a:gridCol w="1739450"/>
                <a:gridCol w="3241925"/>
                <a:gridCol w="3539225"/>
              </a:tblGrid>
              <a:tr h="374550">
                <a:tc>
                  <a:txBody>
                    <a:bodyPr/>
                    <a:lstStyle/>
                    <a:p>
                      <a:pPr indent="0" lvl="0" marL="0" rtl="0" algn="l">
                        <a:spcBef>
                          <a:spcPts val="0"/>
                        </a:spcBef>
                        <a:spcAft>
                          <a:spcPts val="0"/>
                        </a:spcAft>
                        <a:buNone/>
                      </a:pPr>
                      <a:r>
                        <a:t/>
                      </a:r>
                      <a:endParaRPr sz="1600"/>
                    </a:p>
                  </a:txBody>
                  <a:tcPr marT="91425" marB="91425" marR="91425" marL="91425"/>
                </a:tc>
                <a:tc>
                  <a:txBody>
                    <a:bodyPr/>
                    <a:lstStyle/>
                    <a:p>
                      <a:pPr indent="0" lvl="0" marL="0" rtl="0" algn="l">
                        <a:spcBef>
                          <a:spcPts val="0"/>
                        </a:spcBef>
                        <a:spcAft>
                          <a:spcPts val="0"/>
                        </a:spcAft>
                        <a:buNone/>
                      </a:pPr>
                      <a:r>
                        <a:rPr lang="en" sz="1600"/>
                        <a:t>Symmetric-key</a:t>
                      </a:r>
                      <a:endParaRPr sz="1600"/>
                    </a:p>
                  </a:txBody>
                  <a:tcPr marT="91425" marB="91425" marR="91425" marL="91425"/>
                </a:tc>
                <a:tc>
                  <a:txBody>
                    <a:bodyPr/>
                    <a:lstStyle/>
                    <a:p>
                      <a:pPr indent="0" lvl="0" marL="0" rtl="0" algn="l">
                        <a:spcBef>
                          <a:spcPts val="0"/>
                        </a:spcBef>
                        <a:spcAft>
                          <a:spcPts val="0"/>
                        </a:spcAft>
                        <a:buNone/>
                      </a:pPr>
                      <a:r>
                        <a:rPr lang="en" sz="1600"/>
                        <a:t>Asymmetric-key</a:t>
                      </a:r>
                      <a:endParaRPr sz="1600"/>
                    </a:p>
                  </a:txBody>
                  <a:tcPr marT="91425" marB="91425" marR="91425" marL="91425"/>
                </a:tc>
              </a:tr>
              <a:tr h="802625">
                <a:tc>
                  <a:txBody>
                    <a:bodyPr/>
                    <a:lstStyle/>
                    <a:p>
                      <a:pPr indent="0" lvl="0" marL="0" rtl="0" algn="l">
                        <a:spcBef>
                          <a:spcPts val="0"/>
                        </a:spcBef>
                        <a:spcAft>
                          <a:spcPts val="0"/>
                        </a:spcAft>
                        <a:buNone/>
                      </a:pPr>
                      <a:r>
                        <a:rPr lang="en" sz="1600"/>
                        <a:t>Confidentiality</a:t>
                      </a:r>
                      <a:endParaRPr sz="1600"/>
                    </a:p>
                  </a:txBody>
                  <a:tcPr marT="91425" marB="91425" marR="91425" marL="91425"/>
                </a:tc>
                <a:tc>
                  <a:txBody>
                    <a:bodyPr/>
                    <a:lstStyle/>
                    <a:p>
                      <a:pPr indent="-330200" lvl="0" marL="457200" rtl="0" algn="l">
                        <a:spcBef>
                          <a:spcPts val="0"/>
                        </a:spcBef>
                        <a:spcAft>
                          <a:spcPts val="0"/>
                        </a:spcAft>
                        <a:buSzPts val="1600"/>
                        <a:buChar char="●"/>
                      </a:pPr>
                      <a:r>
                        <a:rPr lang="en" sz="1600"/>
                        <a:t>One-time pads</a:t>
                      </a:r>
                      <a:endParaRPr sz="1600"/>
                    </a:p>
                    <a:p>
                      <a:pPr indent="-330200" lvl="0" marL="457200" rtl="0" algn="l">
                        <a:spcBef>
                          <a:spcPts val="0"/>
                        </a:spcBef>
                        <a:spcAft>
                          <a:spcPts val="0"/>
                        </a:spcAft>
                        <a:buSzPts val="1600"/>
                        <a:buChar char="●"/>
                      </a:pPr>
                      <a:r>
                        <a:rPr lang="en" sz="1600"/>
                        <a:t>Block ciphers with chaining modes (e.g. AES-CBC)</a:t>
                      </a:r>
                      <a:endParaRPr sz="1600"/>
                    </a:p>
                    <a:p>
                      <a:pPr indent="-330200" lvl="0" marL="457200" rtl="0" algn="l">
                        <a:spcBef>
                          <a:spcPts val="0"/>
                        </a:spcBef>
                        <a:spcAft>
                          <a:spcPts val="0"/>
                        </a:spcAft>
                        <a:buClr>
                          <a:srgbClr val="000000"/>
                        </a:buClr>
                        <a:buSzPts val="1600"/>
                        <a:buChar char="●"/>
                      </a:pPr>
                      <a:r>
                        <a:rPr lang="en" sz="1600">
                          <a:solidFill>
                            <a:schemeClr val="dk1"/>
                          </a:solidFill>
                        </a:rPr>
                        <a:t>Stream ciphers</a:t>
                      </a:r>
                      <a:endParaRPr sz="1600"/>
                    </a:p>
                  </a:txBody>
                  <a:tcPr marT="91425" marB="91425" marR="91425" marL="91425">
                    <a:solidFill>
                      <a:srgbClr val="F4CCCC"/>
                    </a:solidFill>
                  </a:tcPr>
                </a:tc>
                <a:tc>
                  <a:txBody>
                    <a:bodyPr/>
                    <a:lstStyle/>
                    <a:p>
                      <a:pPr indent="-330200" lvl="0" marL="457200" rtl="0" algn="l">
                        <a:spcBef>
                          <a:spcPts val="0"/>
                        </a:spcBef>
                        <a:spcAft>
                          <a:spcPts val="0"/>
                        </a:spcAft>
                        <a:buSzPts val="1600"/>
                        <a:buChar char="●"/>
                      </a:pPr>
                      <a:r>
                        <a:rPr lang="en" sz="1600"/>
                        <a:t>RSA encryption</a:t>
                      </a:r>
                      <a:endParaRPr sz="1600"/>
                    </a:p>
                    <a:p>
                      <a:pPr indent="-330200" lvl="0" marL="457200" rtl="0" algn="l">
                        <a:spcBef>
                          <a:spcPts val="0"/>
                        </a:spcBef>
                        <a:spcAft>
                          <a:spcPts val="0"/>
                        </a:spcAft>
                        <a:buSzPts val="1600"/>
                        <a:buChar char="●"/>
                      </a:pPr>
                      <a:r>
                        <a:rPr lang="en" sz="1600"/>
                        <a:t>ElGamal encryption</a:t>
                      </a:r>
                      <a:endParaRPr sz="1600"/>
                    </a:p>
                  </a:txBody>
                  <a:tcPr marT="91425" marB="91425" marR="91425" marL="91425"/>
                </a:tc>
              </a:tr>
              <a:tr h="802625">
                <a:tc>
                  <a:txBody>
                    <a:bodyPr/>
                    <a:lstStyle/>
                    <a:p>
                      <a:pPr indent="0" lvl="0" marL="0" rtl="0" algn="l">
                        <a:spcBef>
                          <a:spcPts val="0"/>
                        </a:spcBef>
                        <a:spcAft>
                          <a:spcPts val="0"/>
                        </a:spcAft>
                        <a:buNone/>
                      </a:pPr>
                      <a:r>
                        <a:rPr lang="en" sz="1600"/>
                        <a:t>Integrity,</a:t>
                      </a:r>
                      <a:br>
                        <a:rPr lang="en" sz="1600"/>
                      </a:br>
                      <a:r>
                        <a:rPr lang="en" sz="1600"/>
                        <a:t>Authentication</a:t>
                      </a:r>
                      <a:endParaRPr sz="1600"/>
                    </a:p>
                  </a:txBody>
                  <a:tcPr marT="91425" marB="91425" marR="91425" marL="91425"/>
                </a:tc>
                <a:tc>
                  <a:txBody>
                    <a:bodyPr/>
                    <a:lstStyle/>
                    <a:p>
                      <a:pPr indent="-330200" lvl="0" marL="457200" rtl="0" algn="l">
                        <a:spcBef>
                          <a:spcPts val="0"/>
                        </a:spcBef>
                        <a:spcAft>
                          <a:spcPts val="0"/>
                        </a:spcAft>
                        <a:buSzPts val="1600"/>
                        <a:buChar char="●"/>
                      </a:pPr>
                      <a:r>
                        <a:rPr lang="en" sz="1600"/>
                        <a:t>MACs (e.g. HMAC)</a:t>
                      </a:r>
                      <a:endParaRPr sz="1600"/>
                    </a:p>
                  </a:txBody>
                  <a:tcPr marT="91425" marB="91425" marR="91425" marL="91425"/>
                </a:tc>
                <a:tc>
                  <a:txBody>
                    <a:bodyPr/>
                    <a:lstStyle/>
                    <a:p>
                      <a:pPr indent="-330200" lvl="0" marL="457200" rtl="0" algn="l">
                        <a:spcBef>
                          <a:spcPts val="0"/>
                        </a:spcBef>
                        <a:spcAft>
                          <a:spcPts val="0"/>
                        </a:spcAft>
                        <a:buSzPts val="1600"/>
                        <a:buChar char="●"/>
                      </a:pPr>
                      <a:r>
                        <a:rPr lang="en" sz="1600"/>
                        <a:t>Digital signatures (e.g. RSA signatures)</a:t>
                      </a:r>
                      <a:endParaRPr sz="1600"/>
                    </a:p>
                  </a:txBody>
                  <a:tcPr marT="91425" marB="91425" marR="91425" marL="91425"/>
                </a:tc>
              </a:tr>
            </a:tbl>
          </a:graphicData>
        </a:graphic>
      </p:graphicFrame>
      <p:sp>
        <p:nvSpPr>
          <p:cNvPr id="324" name="Google Shape;324;p38"/>
          <p:cNvSpPr txBox="1"/>
          <p:nvPr>
            <p:ph idx="4294967295" type="body"/>
          </p:nvPr>
        </p:nvSpPr>
        <p:spPr>
          <a:xfrm>
            <a:off x="198500" y="3844625"/>
            <a:ext cx="4373400" cy="1167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Hash functions</a:t>
            </a:r>
            <a:endParaRPr sz="1600"/>
          </a:p>
          <a:p>
            <a:pPr indent="-330200" lvl="0" marL="457200" rtl="0" algn="l">
              <a:spcBef>
                <a:spcPts val="0"/>
              </a:spcBef>
              <a:spcAft>
                <a:spcPts val="0"/>
              </a:spcAft>
              <a:buSzPts val="1600"/>
              <a:buChar char="●"/>
            </a:pPr>
            <a:r>
              <a:rPr lang="en" sz="1600"/>
              <a:t>Pseudorandom number generators</a:t>
            </a:r>
            <a:endParaRPr sz="1600"/>
          </a:p>
          <a:p>
            <a:pPr indent="-330200" lvl="0" marL="457200" rtl="0" algn="l">
              <a:spcBef>
                <a:spcPts val="0"/>
              </a:spcBef>
              <a:spcAft>
                <a:spcPts val="0"/>
              </a:spcAft>
              <a:buSzPts val="1600"/>
              <a:buChar char="●"/>
            </a:pPr>
            <a:r>
              <a:rPr lang="en" sz="1600"/>
              <a:t>Public key exchange (e.g. Diffie-Hellman)</a:t>
            </a:r>
            <a:endParaRPr sz="1600"/>
          </a:p>
        </p:txBody>
      </p:sp>
      <p:sp>
        <p:nvSpPr>
          <p:cNvPr id="325" name="Google Shape;325;p38"/>
          <p:cNvSpPr txBox="1"/>
          <p:nvPr/>
        </p:nvSpPr>
        <p:spPr>
          <a:xfrm>
            <a:off x="5175400" y="3844625"/>
            <a:ext cx="3447900" cy="714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326" name="Google Shape;326;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9"/>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Symmetric-Key Encryption</a:t>
            </a:r>
            <a:endParaRPr/>
          </a:p>
        </p:txBody>
      </p:sp>
      <p:sp>
        <p:nvSpPr>
          <p:cNvPr id="332" name="Google Shape;332;p39"/>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next few schemes are symmetric-key encryption schemes</a:t>
            </a:r>
            <a:endParaRPr/>
          </a:p>
          <a:p>
            <a:pPr indent="-317500" lvl="1" marL="914400" rtl="0" algn="l">
              <a:spcBef>
                <a:spcPts val="0"/>
              </a:spcBef>
              <a:spcAft>
                <a:spcPts val="0"/>
              </a:spcAft>
              <a:buSzPts val="1400"/>
              <a:buChar char="○"/>
            </a:pPr>
            <a:r>
              <a:rPr b="1" lang="en"/>
              <a:t>Encryption schemes</a:t>
            </a:r>
            <a:r>
              <a:rPr lang="en"/>
              <a:t> aim to provide </a:t>
            </a:r>
            <a:r>
              <a:rPr i="1" lang="en"/>
              <a:t>confidentiality</a:t>
            </a:r>
            <a:r>
              <a:rPr lang="en"/>
              <a:t> (but not integrity or authentication)</a:t>
            </a:r>
            <a:endParaRPr/>
          </a:p>
          <a:p>
            <a:pPr indent="-317500" lvl="1" marL="914400" rtl="0" algn="l">
              <a:spcBef>
                <a:spcPts val="0"/>
              </a:spcBef>
              <a:spcAft>
                <a:spcPts val="0"/>
              </a:spcAft>
              <a:buSzPts val="1400"/>
              <a:buChar char="○"/>
            </a:pPr>
            <a:r>
              <a:rPr b="1" lang="en"/>
              <a:t>Symmetric-key</a:t>
            </a:r>
            <a:r>
              <a:rPr lang="en"/>
              <a:t> means Alice and Bob share the same secret key that the attacker doesn’t know</a:t>
            </a:r>
            <a:endParaRPr/>
          </a:p>
          <a:p>
            <a:pPr indent="-317500" lvl="2" marL="1371600" rtl="0" algn="l">
              <a:spcBef>
                <a:spcPts val="0"/>
              </a:spcBef>
              <a:spcAft>
                <a:spcPts val="0"/>
              </a:spcAft>
              <a:buSzPts val="1400"/>
              <a:buChar char="■"/>
            </a:pPr>
            <a:r>
              <a:rPr lang="en"/>
              <a:t>Don’t worry about how Alice and Bob share the key for now</a:t>
            </a:r>
            <a:endParaRPr/>
          </a:p>
          <a:p>
            <a:pPr indent="-342900" lvl="0" marL="457200" rtl="0" algn="l">
              <a:spcBef>
                <a:spcPts val="0"/>
              </a:spcBef>
              <a:spcAft>
                <a:spcPts val="0"/>
              </a:spcAft>
              <a:buSzPts val="1800"/>
              <a:buChar char="●"/>
            </a:pPr>
            <a:r>
              <a:rPr lang="en"/>
              <a:t>For modern schemes, we’re going to assume that messages are </a:t>
            </a:r>
            <a:r>
              <a:rPr i="1" lang="en"/>
              <a:t>bitstrings</a:t>
            </a:r>
            <a:endParaRPr b="1"/>
          </a:p>
          <a:p>
            <a:pPr indent="-317500" lvl="1" marL="914400" rtl="0" algn="l">
              <a:spcBef>
                <a:spcPts val="0"/>
              </a:spcBef>
              <a:spcAft>
                <a:spcPts val="0"/>
              </a:spcAft>
              <a:buSzPts val="1400"/>
              <a:buChar char="○"/>
            </a:pPr>
            <a:r>
              <a:rPr b="1" lang="en"/>
              <a:t>Bitstring</a:t>
            </a:r>
            <a:r>
              <a:rPr lang="en"/>
              <a:t>: A sequence of bits (0 or 1), e.g. </a:t>
            </a:r>
            <a:r>
              <a:rPr b="1" lang="en">
                <a:latin typeface="Courier New"/>
                <a:ea typeface="Courier New"/>
                <a:cs typeface="Courier New"/>
                <a:sym typeface="Courier New"/>
              </a:rPr>
              <a:t>11010101001001010</a:t>
            </a:r>
            <a:endParaRPr b="1">
              <a:latin typeface="Courier New"/>
              <a:ea typeface="Courier New"/>
              <a:cs typeface="Courier New"/>
              <a:sym typeface="Courier New"/>
            </a:endParaRPr>
          </a:p>
          <a:p>
            <a:pPr indent="-317500" lvl="1" marL="914400" rtl="0" algn="l">
              <a:spcBef>
                <a:spcPts val="0"/>
              </a:spcBef>
              <a:spcAft>
                <a:spcPts val="0"/>
              </a:spcAft>
              <a:buSzPts val="1400"/>
              <a:buChar char="○"/>
            </a:pPr>
            <a:r>
              <a:rPr lang="en"/>
              <a:t>Text, images, etc. can usually be converted into bitstrings before encryption, so bitstrings are a useful abstraction. After all, everything in a computer is just a sequence of bits!</a:t>
            </a:r>
            <a:endParaRPr/>
          </a:p>
        </p:txBody>
      </p:sp>
      <p:sp>
        <p:nvSpPr>
          <p:cNvPr id="333" name="Google Shape;333;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0"/>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Symmetric-Key Encryption: Definition</a:t>
            </a:r>
            <a:endParaRPr/>
          </a:p>
        </p:txBody>
      </p:sp>
      <p:sp>
        <p:nvSpPr>
          <p:cNvPr id="339" name="Google Shape;339;p40"/>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symmetric-key encryption scheme has three algorithms:</a:t>
            </a:r>
            <a:endParaRPr/>
          </a:p>
          <a:p>
            <a:pPr indent="-317500" lvl="1" marL="914400" rtl="0" algn="l">
              <a:spcBef>
                <a:spcPts val="0"/>
              </a:spcBef>
              <a:spcAft>
                <a:spcPts val="0"/>
              </a:spcAft>
              <a:buSzPts val="1400"/>
              <a:buChar char="○"/>
            </a:pPr>
            <a:r>
              <a:rPr lang="en"/>
              <a:t>KeyGen() → </a:t>
            </a:r>
            <a:r>
              <a:rPr i="1" lang="en"/>
              <a:t>K</a:t>
            </a:r>
            <a:r>
              <a:rPr lang="en"/>
              <a:t>: Generate a key </a:t>
            </a:r>
            <a:r>
              <a:rPr i="1" lang="en"/>
              <a:t>K</a:t>
            </a:r>
            <a:endParaRPr i="1"/>
          </a:p>
          <a:p>
            <a:pPr indent="-317500" lvl="1" marL="914400" rtl="0" algn="l">
              <a:spcBef>
                <a:spcPts val="0"/>
              </a:spcBef>
              <a:spcAft>
                <a:spcPts val="0"/>
              </a:spcAft>
              <a:buSzPts val="1400"/>
              <a:buChar char="○"/>
            </a:pPr>
            <a:r>
              <a:rPr lang="en"/>
              <a:t>Enc(</a:t>
            </a:r>
            <a:r>
              <a:rPr i="1" lang="en"/>
              <a:t>K</a:t>
            </a:r>
            <a:r>
              <a:rPr lang="en"/>
              <a:t>, </a:t>
            </a:r>
            <a:r>
              <a:rPr i="1" lang="en"/>
              <a:t>M</a:t>
            </a:r>
            <a:r>
              <a:rPr lang="en"/>
              <a:t>) → </a:t>
            </a:r>
            <a:r>
              <a:rPr i="1" lang="en"/>
              <a:t>C</a:t>
            </a:r>
            <a:r>
              <a:rPr lang="en"/>
              <a:t>: Encrypt a </a:t>
            </a:r>
            <a:r>
              <a:rPr b="1" lang="en"/>
              <a:t>plaintext</a:t>
            </a:r>
            <a:r>
              <a:rPr lang="en"/>
              <a:t> </a:t>
            </a:r>
            <a:r>
              <a:rPr i="1" lang="en"/>
              <a:t>M</a:t>
            </a:r>
            <a:r>
              <a:rPr lang="en"/>
              <a:t> using the key </a:t>
            </a:r>
            <a:r>
              <a:rPr i="1" lang="en"/>
              <a:t>K</a:t>
            </a:r>
            <a:r>
              <a:rPr lang="en"/>
              <a:t> to produce </a:t>
            </a:r>
            <a:r>
              <a:rPr b="1" lang="en"/>
              <a:t>ciphertext</a:t>
            </a:r>
            <a:r>
              <a:rPr lang="en"/>
              <a:t> </a:t>
            </a:r>
            <a:r>
              <a:rPr i="1" lang="en"/>
              <a:t>C</a:t>
            </a:r>
            <a:endParaRPr/>
          </a:p>
          <a:p>
            <a:pPr indent="-317500" lvl="1" marL="914400" rtl="0" algn="l">
              <a:spcBef>
                <a:spcPts val="0"/>
              </a:spcBef>
              <a:spcAft>
                <a:spcPts val="0"/>
              </a:spcAft>
              <a:buSzPts val="1400"/>
              <a:buChar char="○"/>
            </a:pPr>
            <a:r>
              <a:rPr lang="en"/>
              <a:t>Dec(</a:t>
            </a:r>
            <a:r>
              <a:rPr i="1" lang="en"/>
              <a:t>K</a:t>
            </a:r>
            <a:r>
              <a:rPr lang="en"/>
              <a:t>, </a:t>
            </a:r>
            <a:r>
              <a:rPr i="1" lang="en"/>
              <a:t>C</a:t>
            </a:r>
            <a:r>
              <a:rPr lang="en"/>
              <a:t>) → </a:t>
            </a:r>
            <a:r>
              <a:rPr i="1" lang="en"/>
              <a:t>M</a:t>
            </a:r>
            <a:r>
              <a:rPr lang="en"/>
              <a:t>: Decrypt a ciphertext </a:t>
            </a:r>
            <a:r>
              <a:rPr i="1" lang="en"/>
              <a:t>C</a:t>
            </a:r>
            <a:r>
              <a:rPr lang="en"/>
              <a:t> using the key </a:t>
            </a:r>
            <a:r>
              <a:rPr i="1" lang="en"/>
              <a:t>K</a:t>
            </a:r>
            <a:endParaRPr/>
          </a:p>
        </p:txBody>
      </p:sp>
      <p:sp>
        <p:nvSpPr>
          <p:cNvPr id="340" name="Google Shape;340;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1" name="Google Shape;341;p40"/>
          <p:cNvSpPr/>
          <p:nvPr/>
        </p:nvSpPr>
        <p:spPr>
          <a:xfrm>
            <a:off x="5469450" y="3294975"/>
            <a:ext cx="3235200" cy="143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0"/>
          <p:cNvSpPr/>
          <p:nvPr/>
        </p:nvSpPr>
        <p:spPr>
          <a:xfrm>
            <a:off x="275550" y="3294975"/>
            <a:ext cx="3235200" cy="143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0"/>
          <p:cNvSpPr/>
          <p:nvPr/>
        </p:nvSpPr>
        <p:spPr>
          <a:xfrm>
            <a:off x="3991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Plaintext</a:t>
            </a:r>
            <a:endParaRPr/>
          </a:p>
        </p:txBody>
      </p:sp>
      <p:sp>
        <p:nvSpPr>
          <p:cNvPr id="344" name="Google Shape;344;p40"/>
          <p:cNvSpPr/>
          <p:nvPr/>
        </p:nvSpPr>
        <p:spPr>
          <a:xfrm>
            <a:off x="2454050" y="3390650"/>
            <a:ext cx="5487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a:t>
            </a:r>
            <a:endParaRPr/>
          </a:p>
        </p:txBody>
      </p:sp>
      <p:sp>
        <p:nvSpPr>
          <p:cNvPr id="345" name="Google Shape;345;p40"/>
          <p:cNvSpPr/>
          <p:nvPr/>
        </p:nvSpPr>
        <p:spPr>
          <a:xfrm>
            <a:off x="21608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Encryption Algorithm</a:t>
            </a:r>
            <a:endParaRPr/>
          </a:p>
        </p:txBody>
      </p:sp>
      <p:cxnSp>
        <p:nvCxnSpPr>
          <p:cNvPr id="346" name="Google Shape;346;p40"/>
          <p:cNvCxnSpPr>
            <a:stCxn id="344" idx="2"/>
            <a:endCxn id="345" idx="0"/>
          </p:cNvCxnSpPr>
          <p:nvPr/>
        </p:nvCxnSpPr>
        <p:spPr>
          <a:xfrm>
            <a:off x="2728400" y="3860750"/>
            <a:ext cx="0" cy="311100"/>
          </a:xfrm>
          <a:prstGeom prst="straightConnector1">
            <a:avLst/>
          </a:prstGeom>
          <a:noFill/>
          <a:ln cap="flat" cmpd="sng" w="9525">
            <a:solidFill>
              <a:schemeClr val="dk2"/>
            </a:solidFill>
            <a:prstDash val="solid"/>
            <a:round/>
            <a:headEnd len="med" w="med" type="none"/>
            <a:tailEnd len="med" w="med" type="triangle"/>
          </a:ln>
        </p:spPr>
      </p:cxnSp>
      <p:cxnSp>
        <p:nvCxnSpPr>
          <p:cNvPr id="347" name="Google Shape;347;p40"/>
          <p:cNvCxnSpPr>
            <a:endCxn id="345" idx="1"/>
          </p:cNvCxnSpPr>
          <p:nvPr/>
        </p:nvCxnSpPr>
        <p:spPr>
          <a:xfrm>
            <a:off x="1534400" y="4406750"/>
            <a:ext cx="626400" cy="0"/>
          </a:xfrm>
          <a:prstGeom prst="straightConnector1">
            <a:avLst/>
          </a:prstGeom>
          <a:noFill/>
          <a:ln cap="flat" cmpd="sng" w="9525">
            <a:solidFill>
              <a:schemeClr val="dk2"/>
            </a:solidFill>
            <a:prstDash val="solid"/>
            <a:round/>
            <a:headEnd len="med" w="med" type="none"/>
            <a:tailEnd len="med" w="med" type="triangle"/>
          </a:ln>
        </p:spPr>
      </p:cxnSp>
      <p:sp>
        <p:nvSpPr>
          <p:cNvPr id="348" name="Google Shape;348;p40"/>
          <p:cNvSpPr/>
          <p:nvPr/>
        </p:nvSpPr>
        <p:spPr>
          <a:xfrm>
            <a:off x="39225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Ciphertext</a:t>
            </a:r>
            <a:endParaRPr/>
          </a:p>
        </p:txBody>
      </p:sp>
      <p:cxnSp>
        <p:nvCxnSpPr>
          <p:cNvPr id="349" name="Google Shape;349;p40"/>
          <p:cNvCxnSpPr>
            <a:stCxn id="345" idx="3"/>
            <a:endCxn id="348" idx="1"/>
          </p:cNvCxnSpPr>
          <p:nvPr/>
        </p:nvCxnSpPr>
        <p:spPr>
          <a:xfrm>
            <a:off x="3296000" y="4406750"/>
            <a:ext cx="626400" cy="0"/>
          </a:xfrm>
          <a:prstGeom prst="straightConnector1">
            <a:avLst/>
          </a:prstGeom>
          <a:noFill/>
          <a:ln cap="flat" cmpd="sng" w="9525">
            <a:solidFill>
              <a:schemeClr val="dk2"/>
            </a:solidFill>
            <a:prstDash val="solid"/>
            <a:round/>
            <a:headEnd len="med" w="med" type="none"/>
            <a:tailEnd len="med" w="med" type="triangle"/>
          </a:ln>
        </p:spPr>
      </p:cxnSp>
      <p:cxnSp>
        <p:nvCxnSpPr>
          <p:cNvPr id="350" name="Google Shape;350;p40"/>
          <p:cNvCxnSpPr>
            <a:stCxn id="348" idx="3"/>
            <a:endCxn id="351" idx="1"/>
          </p:cNvCxnSpPr>
          <p:nvPr/>
        </p:nvCxnSpPr>
        <p:spPr>
          <a:xfrm>
            <a:off x="5057700" y="4406750"/>
            <a:ext cx="626400" cy="0"/>
          </a:xfrm>
          <a:prstGeom prst="straightConnector1">
            <a:avLst/>
          </a:prstGeom>
          <a:noFill/>
          <a:ln cap="flat" cmpd="sng" w="9525">
            <a:solidFill>
              <a:schemeClr val="dk2"/>
            </a:solidFill>
            <a:prstDash val="solid"/>
            <a:round/>
            <a:headEnd len="med" w="med" type="none"/>
            <a:tailEnd len="med" w="med" type="triangle"/>
          </a:ln>
        </p:spPr>
      </p:cxnSp>
      <p:sp>
        <p:nvSpPr>
          <p:cNvPr id="352" name="Google Shape;352;p40"/>
          <p:cNvSpPr/>
          <p:nvPr/>
        </p:nvSpPr>
        <p:spPr>
          <a:xfrm>
            <a:off x="5977450" y="3390725"/>
            <a:ext cx="5487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a:t>
            </a:r>
            <a:endParaRPr/>
          </a:p>
        </p:txBody>
      </p:sp>
      <p:sp>
        <p:nvSpPr>
          <p:cNvPr id="351" name="Google Shape;351;p40"/>
          <p:cNvSpPr/>
          <p:nvPr/>
        </p:nvSpPr>
        <p:spPr>
          <a:xfrm>
            <a:off x="5684200" y="4171775"/>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Decryption Algorithm</a:t>
            </a:r>
            <a:endParaRPr/>
          </a:p>
        </p:txBody>
      </p:sp>
      <p:cxnSp>
        <p:nvCxnSpPr>
          <p:cNvPr id="353" name="Google Shape;353;p40"/>
          <p:cNvCxnSpPr>
            <a:stCxn id="352" idx="2"/>
            <a:endCxn id="351" idx="0"/>
          </p:cNvCxnSpPr>
          <p:nvPr/>
        </p:nvCxnSpPr>
        <p:spPr>
          <a:xfrm>
            <a:off x="6251800" y="3860825"/>
            <a:ext cx="0" cy="311100"/>
          </a:xfrm>
          <a:prstGeom prst="straightConnector1">
            <a:avLst/>
          </a:prstGeom>
          <a:noFill/>
          <a:ln cap="flat" cmpd="sng" w="9525">
            <a:solidFill>
              <a:schemeClr val="dk2"/>
            </a:solidFill>
            <a:prstDash val="solid"/>
            <a:round/>
            <a:headEnd len="med" w="med" type="none"/>
            <a:tailEnd len="med" w="med" type="triangle"/>
          </a:ln>
        </p:spPr>
      </p:cxnSp>
      <p:sp>
        <p:nvSpPr>
          <p:cNvPr id="354" name="Google Shape;354;p40"/>
          <p:cNvSpPr/>
          <p:nvPr/>
        </p:nvSpPr>
        <p:spPr>
          <a:xfrm>
            <a:off x="74459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Plaintext</a:t>
            </a:r>
            <a:endParaRPr/>
          </a:p>
        </p:txBody>
      </p:sp>
      <p:cxnSp>
        <p:nvCxnSpPr>
          <p:cNvPr id="355" name="Google Shape;355;p40"/>
          <p:cNvCxnSpPr>
            <a:stCxn id="351" idx="3"/>
            <a:endCxn id="354" idx="1"/>
          </p:cNvCxnSpPr>
          <p:nvPr/>
        </p:nvCxnSpPr>
        <p:spPr>
          <a:xfrm>
            <a:off x="6819400" y="4406825"/>
            <a:ext cx="626400" cy="0"/>
          </a:xfrm>
          <a:prstGeom prst="straightConnector1">
            <a:avLst/>
          </a:prstGeom>
          <a:noFill/>
          <a:ln cap="flat" cmpd="sng" w="9525">
            <a:solidFill>
              <a:schemeClr val="dk2"/>
            </a:solidFill>
            <a:prstDash val="solid"/>
            <a:round/>
            <a:headEnd len="med" w="med" type="none"/>
            <a:tailEnd len="med" w="med" type="triangle"/>
          </a:ln>
        </p:spPr>
      </p:cxnSp>
      <p:sp>
        <p:nvSpPr>
          <p:cNvPr id="356" name="Google Shape;356;p40"/>
          <p:cNvSpPr txBox="1"/>
          <p:nvPr/>
        </p:nvSpPr>
        <p:spPr>
          <a:xfrm>
            <a:off x="275550" y="3294975"/>
            <a:ext cx="7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Alice</a:t>
            </a:r>
            <a:endParaRPr/>
          </a:p>
        </p:txBody>
      </p:sp>
      <p:sp>
        <p:nvSpPr>
          <p:cNvPr id="357" name="Google Shape;357;p40"/>
          <p:cNvSpPr txBox="1"/>
          <p:nvPr/>
        </p:nvSpPr>
        <p:spPr>
          <a:xfrm>
            <a:off x="7939350" y="3294975"/>
            <a:ext cx="765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Bob</a:t>
            </a:r>
            <a:endParaRPr/>
          </a:p>
        </p:txBody>
      </p:sp>
      <p:sp>
        <p:nvSpPr>
          <p:cNvPr id="358" name="Google Shape;358;p40"/>
          <p:cNvSpPr txBox="1"/>
          <p:nvPr/>
        </p:nvSpPr>
        <p:spPr>
          <a:xfrm>
            <a:off x="3510750" y="3294975"/>
            <a:ext cx="195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Insecure Channel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1"/>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Symmetric-Key Encryption: Definition</a:t>
            </a:r>
            <a:endParaRPr/>
          </a:p>
        </p:txBody>
      </p:sp>
      <p:sp>
        <p:nvSpPr>
          <p:cNvPr id="364" name="Google Shape;364;p41"/>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What properties do we want from a symmetric encryption scheme?</a:t>
            </a:r>
            <a:endParaRPr/>
          </a:p>
          <a:p>
            <a:pPr indent="-317500" lvl="1" marL="914400" rtl="0" algn="l">
              <a:spcBef>
                <a:spcPts val="0"/>
              </a:spcBef>
              <a:spcAft>
                <a:spcPts val="0"/>
              </a:spcAft>
              <a:buSzPts val="1400"/>
              <a:buChar char="○"/>
            </a:pPr>
            <a:r>
              <a:rPr b="1" lang="en"/>
              <a:t>Correctness</a:t>
            </a:r>
            <a:r>
              <a:rPr lang="en"/>
              <a:t>: Decrypting a ciphertext should result in the message that was originally encrypted</a:t>
            </a:r>
            <a:endParaRPr/>
          </a:p>
          <a:p>
            <a:pPr indent="-317500" lvl="2" marL="1371600" rtl="0" algn="l">
              <a:spcBef>
                <a:spcPts val="0"/>
              </a:spcBef>
              <a:spcAft>
                <a:spcPts val="0"/>
              </a:spcAft>
              <a:buSzPts val="1400"/>
              <a:buChar char="■"/>
            </a:pPr>
            <a:r>
              <a:rPr lang="en"/>
              <a:t>Dec(</a:t>
            </a:r>
            <a:r>
              <a:rPr i="1" lang="en"/>
              <a:t>K</a:t>
            </a:r>
            <a:r>
              <a:rPr lang="en"/>
              <a:t>, Enc(</a:t>
            </a:r>
            <a:r>
              <a:rPr i="1" lang="en"/>
              <a:t>K</a:t>
            </a:r>
            <a:r>
              <a:rPr lang="en"/>
              <a:t>, </a:t>
            </a:r>
            <a:r>
              <a:rPr i="1" lang="en"/>
              <a:t>M</a:t>
            </a:r>
            <a:r>
              <a:rPr lang="en"/>
              <a:t>)) = </a:t>
            </a:r>
            <a:r>
              <a:rPr i="1" lang="en"/>
              <a:t>M</a:t>
            </a:r>
            <a:r>
              <a:rPr lang="en"/>
              <a:t> for all </a:t>
            </a:r>
            <a:r>
              <a:rPr i="1" lang="en"/>
              <a:t>K</a:t>
            </a:r>
            <a:r>
              <a:rPr lang="en"/>
              <a:t> ← KeyGen() and </a:t>
            </a:r>
            <a:r>
              <a:rPr i="1" lang="en"/>
              <a:t>M</a:t>
            </a:r>
            <a:endParaRPr/>
          </a:p>
          <a:p>
            <a:pPr indent="-317500" lvl="1" marL="914400" rtl="0" algn="l">
              <a:spcBef>
                <a:spcPts val="0"/>
              </a:spcBef>
              <a:spcAft>
                <a:spcPts val="0"/>
              </a:spcAft>
              <a:buSzPts val="1400"/>
              <a:buChar char="○"/>
            </a:pPr>
            <a:r>
              <a:rPr b="1" lang="en"/>
              <a:t>Efficiency</a:t>
            </a:r>
            <a:r>
              <a:rPr lang="en"/>
              <a:t>: Encryption/decryption algorithms should be fast: &gt;1 Gbps on a standard computer</a:t>
            </a:r>
            <a:endParaRPr/>
          </a:p>
          <a:p>
            <a:pPr indent="-317500" lvl="1" marL="914400" rtl="0" algn="l">
              <a:spcBef>
                <a:spcPts val="0"/>
              </a:spcBef>
              <a:spcAft>
                <a:spcPts val="0"/>
              </a:spcAft>
              <a:buSzPts val="1400"/>
              <a:buChar char="○"/>
            </a:pPr>
            <a:r>
              <a:rPr b="1" lang="en"/>
              <a:t>Security</a:t>
            </a:r>
            <a:r>
              <a:rPr lang="en"/>
              <a:t>: Confidentiality</a:t>
            </a:r>
            <a:endParaRPr/>
          </a:p>
        </p:txBody>
      </p:sp>
      <p:sp>
        <p:nvSpPr>
          <p:cNvPr id="365" name="Google Shape;365;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6" name="Google Shape;366;p41"/>
          <p:cNvSpPr/>
          <p:nvPr/>
        </p:nvSpPr>
        <p:spPr>
          <a:xfrm>
            <a:off x="5469450" y="3294975"/>
            <a:ext cx="3235200" cy="143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1"/>
          <p:cNvSpPr/>
          <p:nvPr/>
        </p:nvSpPr>
        <p:spPr>
          <a:xfrm>
            <a:off x="275550" y="3294975"/>
            <a:ext cx="3235200" cy="143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1"/>
          <p:cNvSpPr/>
          <p:nvPr/>
        </p:nvSpPr>
        <p:spPr>
          <a:xfrm>
            <a:off x="3991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Plaintext</a:t>
            </a:r>
            <a:endParaRPr/>
          </a:p>
        </p:txBody>
      </p:sp>
      <p:sp>
        <p:nvSpPr>
          <p:cNvPr id="369" name="Google Shape;369;p41"/>
          <p:cNvSpPr/>
          <p:nvPr/>
        </p:nvSpPr>
        <p:spPr>
          <a:xfrm>
            <a:off x="2454050" y="3390650"/>
            <a:ext cx="5487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a:t>
            </a:r>
            <a:endParaRPr/>
          </a:p>
        </p:txBody>
      </p:sp>
      <p:sp>
        <p:nvSpPr>
          <p:cNvPr id="370" name="Google Shape;370;p41"/>
          <p:cNvSpPr/>
          <p:nvPr/>
        </p:nvSpPr>
        <p:spPr>
          <a:xfrm>
            <a:off x="21608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Encryption Algorithm</a:t>
            </a:r>
            <a:endParaRPr/>
          </a:p>
        </p:txBody>
      </p:sp>
      <p:cxnSp>
        <p:nvCxnSpPr>
          <p:cNvPr id="371" name="Google Shape;371;p41"/>
          <p:cNvCxnSpPr>
            <a:stCxn id="369" idx="2"/>
            <a:endCxn id="370" idx="0"/>
          </p:cNvCxnSpPr>
          <p:nvPr/>
        </p:nvCxnSpPr>
        <p:spPr>
          <a:xfrm>
            <a:off x="2728400" y="3860750"/>
            <a:ext cx="0" cy="311100"/>
          </a:xfrm>
          <a:prstGeom prst="straightConnector1">
            <a:avLst/>
          </a:prstGeom>
          <a:noFill/>
          <a:ln cap="flat" cmpd="sng" w="9525">
            <a:solidFill>
              <a:schemeClr val="dk2"/>
            </a:solidFill>
            <a:prstDash val="solid"/>
            <a:round/>
            <a:headEnd len="med" w="med" type="none"/>
            <a:tailEnd len="med" w="med" type="triangle"/>
          </a:ln>
        </p:spPr>
      </p:cxnSp>
      <p:cxnSp>
        <p:nvCxnSpPr>
          <p:cNvPr id="372" name="Google Shape;372;p41"/>
          <p:cNvCxnSpPr>
            <a:endCxn id="370" idx="1"/>
          </p:cNvCxnSpPr>
          <p:nvPr/>
        </p:nvCxnSpPr>
        <p:spPr>
          <a:xfrm>
            <a:off x="1534400" y="4406750"/>
            <a:ext cx="626400" cy="0"/>
          </a:xfrm>
          <a:prstGeom prst="straightConnector1">
            <a:avLst/>
          </a:prstGeom>
          <a:noFill/>
          <a:ln cap="flat" cmpd="sng" w="9525">
            <a:solidFill>
              <a:schemeClr val="dk2"/>
            </a:solidFill>
            <a:prstDash val="solid"/>
            <a:round/>
            <a:headEnd len="med" w="med" type="none"/>
            <a:tailEnd len="med" w="med" type="triangle"/>
          </a:ln>
        </p:spPr>
      </p:cxnSp>
      <p:sp>
        <p:nvSpPr>
          <p:cNvPr id="373" name="Google Shape;373;p41"/>
          <p:cNvSpPr/>
          <p:nvPr/>
        </p:nvSpPr>
        <p:spPr>
          <a:xfrm>
            <a:off x="39225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Ciphertext</a:t>
            </a:r>
            <a:endParaRPr/>
          </a:p>
        </p:txBody>
      </p:sp>
      <p:cxnSp>
        <p:nvCxnSpPr>
          <p:cNvPr id="374" name="Google Shape;374;p41"/>
          <p:cNvCxnSpPr>
            <a:stCxn id="370" idx="3"/>
            <a:endCxn id="373" idx="1"/>
          </p:cNvCxnSpPr>
          <p:nvPr/>
        </p:nvCxnSpPr>
        <p:spPr>
          <a:xfrm>
            <a:off x="3296000" y="4406750"/>
            <a:ext cx="626400" cy="0"/>
          </a:xfrm>
          <a:prstGeom prst="straightConnector1">
            <a:avLst/>
          </a:prstGeom>
          <a:noFill/>
          <a:ln cap="flat" cmpd="sng" w="9525">
            <a:solidFill>
              <a:schemeClr val="dk2"/>
            </a:solidFill>
            <a:prstDash val="solid"/>
            <a:round/>
            <a:headEnd len="med" w="med" type="none"/>
            <a:tailEnd len="med" w="med" type="triangle"/>
          </a:ln>
        </p:spPr>
      </p:cxnSp>
      <p:cxnSp>
        <p:nvCxnSpPr>
          <p:cNvPr id="375" name="Google Shape;375;p41"/>
          <p:cNvCxnSpPr>
            <a:stCxn id="373" idx="3"/>
            <a:endCxn id="376" idx="1"/>
          </p:cNvCxnSpPr>
          <p:nvPr/>
        </p:nvCxnSpPr>
        <p:spPr>
          <a:xfrm>
            <a:off x="5057700" y="4406750"/>
            <a:ext cx="626400" cy="0"/>
          </a:xfrm>
          <a:prstGeom prst="straightConnector1">
            <a:avLst/>
          </a:prstGeom>
          <a:noFill/>
          <a:ln cap="flat" cmpd="sng" w="9525">
            <a:solidFill>
              <a:schemeClr val="dk2"/>
            </a:solidFill>
            <a:prstDash val="solid"/>
            <a:round/>
            <a:headEnd len="med" w="med" type="none"/>
            <a:tailEnd len="med" w="med" type="triangle"/>
          </a:ln>
        </p:spPr>
      </p:cxnSp>
      <p:sp>
        <p:nvSpPr>
          <p:cNvPr id="377" name="Google Shape;377;p41"/>
          <p:cNvSpPr/>
          <p:nvPr/>
        </p:nvSpPr>
        <p:spPr>
          <a:xfrm>
            <a:off x="5977450" y="3390725"/>
            <a:ext cx="5487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a:t>
            </a:r>
            <a:endParaRPr/>
          </a:p>
        </p:txBody>
      </p:sp>
      <p:sp>
        <p:nvSpPr>
          <p:cNvPr id="376" name="Google Shape;376;p41"/>
          <p:cNvSpPr/>
          <p:nvPr/>
        </p:nvSpPr>
        <p:spPr>
          <a:xfrm>
            <a:off x="5684200" y="4171775"/>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Decryption Algorithm</a:t>
            </a:r>
            <a:endParaRPr/>
          </a:p>
        </p:txBody>
      </p:sp>
      <p:cxnSp>
        <p:nvCxnSpPr>
          <p:cNvPr id="378" name="Google Shape;378;p41"/>
          <p:cNvCxnSpPr>
            <a:stCxn id="377" idx="2"/>
            <a:endCxn id="376" idx="0"/>
          </p:cNvCxnSpPr>
          <p:nvPr/>
        </p:nvCxnSpPr>
        <p:spPr>
          <a:xfrm>
            <a:off x="6251800" y="3860825"/>
            <a:ext cx="0" cy="311100"/>
          </a:xfrm>
          <a:prstGeom prst="straightConnector1">
            <a:avLst/>
          </a:prstGeom>
          <a:noFill/>
          <a:ln cap="flat" cmpd="sng" w="9525">
            <a:solidFill>
              <a:schemeClr val="dk2"/>
            </a:solidFill>
            <a:prstDash val="solid"/>
            <a:round/>
            <a:headEnd len="med" w="med" type="none"/>
            <a:tailEnd len="med" w="med" type="triangle"/>
          </a:ln>
        </p:spPr>
      </p:cxnSp>
      <p:sp>
        <p:nvSpPr>
          <p:cNvPr id="379" name="Google Shape;379;p41"/>
          <p:cNvSpPr/>
          <p:nvPr/>
        </p:nvSpPr>
        <p:spPr>
          <a:xfrm>
            <a:off x="74459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Plaintext</a:t>
            </a:r>
            <a:endParaRPr/>
          </a:p>
        </p:txBody>
      </p:sp>
      <p:cxnSp>
        <p:nvCxnSpPr>
          <p:cNvPr id="380" name="Google Shape;380;p41"/>
          <p:cNvCxnSpPr>
            <a:stCxn id="376" idx="3"/>
            <a:endCxn id="379" idx="1"/>
          </p:cNvCxnSpPr>
          <p:nvPr/>
        </p:nvCxnSpPr>
        <p:spPr>
          <a:xfrm>
            <a:off x="6819400" y="4406825"/>
            <a:ext cx="626400" cy="0"/>
          </a:xfrm>
          <a:prstGeom prst="straightConnector1">
            <a:avLst/>
          </a:prstGeom>
          <a:noFill/>
          <a:ln cap="flat" cmpd="sng" w="9525">
            <a:solidFill>
              <a:schemeClr val="dk2"/>
            </a:solidFill>
            <a:prstDash val="solid"/>
            <a:round/>
            <a:headEnd len="med" w="med" type="none"/>
            <a:tailEnd len="med" w="med" type="triangle"/>
          </a:ln>
        </p:spPr>
      </p:cxnSp>
      <p:sp>
        <p:nvSpPr>
          <p:cNvPr id="381" name="Google Shape;381;p41"/>
          <p:cNvSpPr txBox="1"/>
          <p:nvPr/>
        </p:nvSpPr>
        <p:spPr>
          <a:xfrm>
            <a:off x="275550" y="3294975"/>
            <a:ext cx="7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Alice</a:t>
            </a:r>
            <a:endParaRPr/>
          </a:p>
        </p:txBody>
      </p:sp>
      <p:sp>
        <p:nvSpPr>
          <p:cNvPr id="382" name="Google Shape;382;p41"/>
          <p:cNvSpPr txBox="1"/>
          <p:nvPr/>
        </p:nvSpPr>
        <p:spPr>
          <a:xfrm>
            <a:off x="7939350" y="3294975"/>
            <a:ext cx="765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Bob</a:t>
            </a:r>
            <a:endParaRPr/>
          </a:p>
        </p:txBody>
      </p:sp>
      <p:sp>
        <p:nvSpPr>
          <p:cNvPr id="383" name="Google Shape;383;p41"/>
          <p:cNvSpPr txBox="1"/>
          <p:nvPr/>
        </p:nvSpPr>
        <p:spPr>
          <a:xfrm>
            <a:off x="3510750" y="3294975"/>
            <a:ext cx="195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Insecure Channel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42"/>
          <p:cNvPicPr preferRelativeResize="0"/>
          <p:nvPr/>
        </p:nvPicPr>
        <p:blipFill rotWithShape="1">
          <a:blip r:embed="rId3">
            <a:alphaModFix/>
          </a:blip>
          <a:srcRect b="13985" l="7252" r="18131" t="0"/>
          <a:stretch/>
        </p:blipFill>
        <p:spPr>
          <a:xfrm>
            <a:off x="7854575" y="3602875"/>
            <a:ext cx="1289425" cy="1540625"/>
          </a:xfrm>
          <a:prstGeom prst="rect">
            <a:avLst/>
          </a:prstGeom>
          <a:noFill/>
          <a:ln>
            <a:noFill/>
          </a:ln>
        </p:spPr>
      </p:pic>
      <p:sp>
        <p:nvSpPr>
          <p:cNvPr id="389" name="Google Shape;389;p42"/>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Defining Confidentiality</a:t>
            </a:r>
            <a:endParaRPr/>
          </a:p>
        </p:txBody>
      </p:sp>
      <p:sp>
        <p:nvSpPr>
          <p:cNvPr id="390" name="Google Shape;390;p42"/>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Recall our definition of confidentiality from earlier: “An adversary cannot read our messages”</a:t>
            </a:r>
            <a:endParaRPr/>
          </a:p>
          <a:p>
            <a:pPr indent="-317500" lvl="1" marL="914400" rtl="0" algn="l">
              <a:spcBef>
                <a:spcPts val="0"/>
              </a:spcBef>
              <a:spcAft>
                <a:spcPts val="0"/>
              </a:spcAft>
              <a:buSzPts val="1400"/>
              <a:buChar char="○"/>
            </a:pPr>
            <a:r>
              <a:rPr lang="en"/>
              <a:t>This definition isn’t very specific</a:t>
            </a:r>
            <a:endParaRPr/>
          </a:p>
          <a:p>
            <a:pPr indent="-317500" lvl="2" marL="1371600" rtl="0" algn="l">
              <a:spcBef>
                <a:spcPts val="0"/>
              </a:spcBef>
              <a:spcAft>
                <a:spcPts val="0"/>
              </a:spcAft>
              <a:buSzPts val="1400"/>
              <a:buChar char="■"/>
            </a:pPr>
            <a:r>
              <a:rPr lang="en"/>
              <a:t>What if Eve can read the first half of Alice’s message, but not the second half?</a:t>
            </a:r>
            <a:endParaRPr/>
          </a:p>
          <a:p>
            <a:pPr indent="-317500" lvl="2" marL="1371600" rtl="0" algn="l">
              <a:spcBef>
                <a:spcPts val="0"/>
              </a:spcBef>
              <a:spcAft>
                <a:spcPts val="0"/>
              </a:spcAft>
              <a:buSzPts val="1400"/>
              <a:buChar char="■"/>
            </a:pPr>
            <a:r>
              <a:rPr lang="en"/>
              <a:t>What if Eve figures out that Alice’s message starts with “Dear Bob”?</a:t>
            </a:r>
            <a:endParaRPr/>
          </a:p>
          <a:p>
            <a:pPr indent="-317500" lvl="1" marL="914400" rtl="0" algn="l">
              <a:spcBef>
                <a:spcPts val="0"/>
              </a:spcBef>
              <a:spcAft>
                <a:spcPts val="0"/>
              </a:spcAft>
              <a:buSzPts val="1400"/>
              <a:buChar char="○"/>
            </a:pPr>
            <a:r>
              <a:rPr lang="en"/>
              <a:t>This definition doesn’t account for prior knowledge</a:t>
            </a:r>
            <a:endParaRPr/>
          </a:p>
          <a:p>
            <a:pPr indent="-317500" lvl="2" marL="1371600" rtl="0" algn="l">
              <a:spcBef>
                <a:spcPts val="0"/>
              </a:spcBef>
              <a:spcAft>
                <a:spcPts val="0"/>
              </a:spcAft>
              <a:buSzPts val="1400"/>
              <a:buChar char="■"/>
            </a:pPr>
            <a:r>
              <a:rPr lang="en"/>
              <a:t>What if Eve already knew that Alice’s message ends in “Sincerely, Alice”?</a:t>
            </a:r>
            <a:endParaRPr/>
          </a:p>
          <a:p>
            <a:pPr indent="-317500" lvl="2" marL="1371600" rtl="0" algn="l">
              <a:spcBef>
                <a:spcPts val="0"/>
              </a:spcBef>
              <a:spcAft>
                <a:spcPts val="0"/>
              </a:spcAft>
              <a:buSzPts val="1400"/>
              <a:buChar char="■"/>
            </a:pPr>
            <a:r>
              <a:rPr lang="en"/>
              <a:t>What if Eve knows that Alice’s message is “BUY!” or “SELL” but doesn't know which?</a:t>
            </a:r>
            <a:endParaRPr/>
          </a:p>
        </p:txBody>
      </p:sp>
      <p:sp>
        <p:nvSpPr>
          <p:cNvPr id="391" name="Google Shape;391;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3"/>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Defining Confidentiality</a:t>
            </a:r>
            <a:endParaRPr/>
          </a:p>
        </p:txBody>
      </p:sp>
      <p:sp>
        <p:nvSpPr>
          <p:cNvPr id="397" name="Google Shape;397;p43"/>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better definition of confidentiality: The ciphertext should not give the attacker </a:t>
            </a:r>
            <a:r>
              <a:rPr i="1" lang="en"/>
              <a:t>any additional information</a:t>
            </a:r>
            <a:r>
              <a:rPr lang="en"/>
              <a:t> about the plaintext.</a:t>
            </a:r>
            <a:endParaRPr/>
          </a:p>
          <a:p>
            <a:pPr indent="-342900" lvl="0" marL="457200" rtl="0" algn="l">
              <a:spcBef>
                <a:spcPts val="0"/>
              </a:spcBef>
              <a:spcAft>
                <a:spcPts val="0"/>
              </a:spcAft>
              <a:buSzPts val="1800"/>
              <a:buChar char="●"/>
            </a:pPr>
            <a:r>
              <a:rPr lang="en"/>
              <a:t>Let's design an experiment/security game to test our definition:</a:t>
            </a:r>
            <a:endParaRPr/>
          </a:p>
          <a:p>
            <a:pPr indent="-317500" lvl="1" marL="914400" rtl="0" algn="l">
              <a:lnSpc>
                <a:spcPct val="100000"/>
              </a:lnSpc>
              <a:spcBef>
                <a:spcPts val="0"/>
              </a:spcBef>
              <a:spcAft>
                <a:spcPts val="0"/>
              </a:spcAft>
              <a:buSzPts val="1400"/>
              <a:buChar char="○"/>
            </a:pPr>
            <a:r>
              <a:rPr lang="en"/>
              <a:t>Eve chooses two messages </a:t>
            </a:r>
            <a:r>
              <a:rPr i="1" lang="en"/>
              <a:t>M</a:t>
            </a:r>
            <a:r>
              <a:rPr lang="en" sz="900"/>
              <a:t>0</a:t>
            </a:r>
            <a:r>
              <a:rPr lang="en"/>
              <a:t> and </a:t>
            </a:r>
            <a:r>
              <a:rPr i="1" lang="en"/>
              <a:t>M</a:t>
            </a:r>
            <a:r>
              <a:rPr lang="en" sz="900"/>
              <a:t>1</a:t>
            </a:r>
            <a:r>
              <a:rPr lang="en"/>
              <a:t> of the same length</a:t>
            </a:r>
            <a:endParaRPr/>
          </a:p>
          <a:p>
            <a:pPr indent="-317500" lvl="1" marL="914400" rtl="0" algn="l">
              <a:lnSpc>
                <a:spcPct val="100000"/>
              </a:lnSpc>
              <a:spcBef>
                <a:spcPts val="0"/>
              </a:spcBef>
              <a:spcAft>
                <a:spcPts val="0"/>
              </a:spcAft>
              <a:buSzPts val="1400"/>
              <a:buChar char="○"/>
            </a:pPr>
            <a:r>
              <a:rPr lang="en"/>
              <a:t>Alice chooses one message at random </a:t>
            </a:r>
            <a:r>
              <a:rPr i="1" lang="en"/>
              <a:t>M</a:t>
            </a:r>
            <a:r>
              <a:rPr i="1" lang="en" sz="900"/>
              <a:t>b</a:t>
            </a:r>
            <a:r>
              <a:rPr lang="en"/>
              <a:t>, encrypts it, and sends the ciphertext</a:t>
            </a:r>
            <a:endParaRPr/>
          </a:p>
          <a:p>
            <a:pPr indent="-317500" lvl="1" marL="914400" rtl="0" algn="l">
              <a:lnSpc>
                <a:spcPct val="100000"/>
              </a:lnSpc>
              <a:spcBef>
                <a:spcPts val="0"/>
              </a:spcBef>
              <a:spcAft>
                <a:spcPts val="0"/>
              </a:spcAft>
              <a:buSzPts val="1400"/>
              <a:buChar char="○"/>
            </a:pPr>
            <a:r>
              <a:rPr lang="en"/>
              <a:t>Eve knows either </a:t>
            </a:r>
            <a:r>
              <a:rPr i="1" lang="en"/>
              <a:t>M</a:t>
            </a:r>
            <a:r>
              <a:rPr lang="en" sz="900"/>
              <a:t>0</a:t>
            </a:r>
            <a:r>
              <a:rPr lang="en"/>
              <a:t> or </a:t>
            </a:r>
            <a:r>
              <a:rPr i="1" lang="en"/>
              <a:t>M</a:t>
            </a:r>
            <a:r>
              <a:rPr lang="en" sz="900"/>
              <a:t>1</a:t>
            </a:r>
            <a:r>
              <a:rPr lang="en"/>
              <a:t> was sent, but doesn't know which</a:t>
            </a:r>
            <a:endParaRPr/>
          </a:p>
          <a:p>
            <a:pPr indent="-317500" lvl="1" marL="914400" rtl="0" algn="l">
              <a:lnSpc>
                <a:spcPct val="100000"/>
              </a:lnSpc>
              <a:spcBef>
                <a:spcPts val="0"/>
              </a:spcBef>
              <a:spcAft>
                <a:spcPts val="0"/>
              </a:spcAft>
              <a:buSzPts val="1400"/>
              <a:buChar char="○"/>
            </a:pPr>
            <a:r>
              <a:rPr lang="en"/>
              <a:t>Eve reads the ciphertext and tries to guess which message was sent</a:t>
            </a:r>
            <a:endParaRPr/>
          </a:p>
          <a:p>
            <a:pPr indent="-317500" lvl="1" marL="914400" rtl="0" algn="l">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a:p>
            <a:pPr indent="-342900" lvl="0" marL="457200" rtl="0" algn="l">
              <a:lnSpc>
                <a:spcPct val="100000"/>
              </a:lnSpc>
              <a:spcBef>
                <a:spcPts val="0"/>
              </a:spcBef>
              <a:spcAft>
                <a:spcPts val="0"/>
              </a:spcAft>
              <a:buSzPts val="1800"/>
              <a:buChar char="●"/>
            </a:pPr>
            <a:r>
              <a:rPr lang="en"/>
              <a:t>Intuition</a:t>
            </a:r>
            <a:endParaRPr/>
          </a:p>
          <a:p>
            <a:pPr indent="-317500" lvl="1" marL="914400" rtl="0" algn="l">
              <a:lnSpc>
                <a:spcPct val="100000"/>
              </a:lnSpc>
              <a:spcBef>
                <a:spcPts val="0"/>
              </a:spcBef>
              <a:spcAft>
                <a:spcPts val="0"/>
              </a:spcAft>
              <a:buSzPts val="1400"/>
              <a:buChar char="○"/>
            </a:pPr>
            <a:r>
              <a:rPr lang="en"/>
              <a:t>If the scheme is confidential, Eve can only guess with probability 1/2, which is no different than if Eve hadn’t sent the ciphertext at all</a:t>
            </a:r>
            <a:endParaRPr/>
          </a:p>
          <a:p>
            <a:pPr indent="-317500" lvl="1" marL="914400" rtl="0" algn="l">
              <a:lnSpc>
                <a:spcPct val="100000"/>
              </a:lnSpc>
              <a:spcBef>
                <a:spcPts val="0"/>
              </a:spcBef>
              <a:spcAft>
                <a:spcPts val="0"/>
              </a:spcAft>
              <a:buSzPts val="1400"/>
              <a:buChar char="○"/>
            </a:pPr>
            <a:r>
              <a:rPr lang="en"/>
              <a:t>In other words: the ciphertext gave Eve no </a:t>
            </a:r>
            <a:r>
              <a:rPr i="1" lang="en"/>
              <a:t>additional</a:t>
            </a:r>
            <a:r>
              <a:rPr lang="en"/>
              <a:t> information about which plaintext was sent!</a:t>
            </a:r>
            <a:endParaRPr/>
          </a:p>
        </p:txBody>
      </p:sp>
      <p:sp>
        <p:nvSpPr>
          <p:cNvPr id="398" name="Google Shape;398;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4"/>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Defining Confidentiality: IND-CPA</a:t>
            </a:r>
            <a:endParaRPr/>
          </a:p>
        </p:txBody>
      </p:sp>
      <p:sp>
        <p:nvSpPr>
          <p:cNvPr id="404" name="Google Shape;404;p44"/>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Recall our threat model: Eve can also perform a </a:t>
            </a:r>
            <a:r>
              <a:rPr b="1" lang="en"/>
              <a:t>chosen plaintext attack</a:t>
            </a:r>
            <a:endParaRPr b="1"/>
          </a:p>
          <a:p>
            <a:pPr indent="-317500" lvl="1" marL="914400" rtl="0" algn="l">
              <a:spcBef>
                <a:spcPts val="0"/>
              </a:spcBef>
              <a:spcAft>
                <a:spcPts val="0"/>
              </a:spcAft>
              <a:buSzPts val="1400"/>
              <a:buChar char="○"/>
            </a:pPr>
            <a:r>
              <a:rPr lang="en"/>
              <a:t>Eve can trick Alice into encrypting arbitrary messages of Eve's choice</a:t>
            </a:r>
            <a:endParaRPr/>
          </a:p>
          <a:p>
            <a:pPr indent="-317500" lvl="1" marL="914400" rtl="0" algn="l">
              <a:spcBef>
                <a:spcPts val="0"/>
              </a:spcBef>
              <a:spcAft>
                <a:spcPts val="0"/>
              </a:spcAft>
              <a:buSzPts val="1400"/>
              <a:buChar char="○"/>
            </a:pPr>
            <a:r>
              <a:rPr lang="en"/>
              <a:t>We can adapt our experiment to account for this threat model</a:t>
            </a:r>
            <a:endParaRPr/>
          </a:p>
          <a:p>
            <a:pPr indent="-342900" lvl="0" marL="457200" rtl="0" algn="l">
              <a:spcBef>
                <a:spcPts val="0"/>
              </a:spcBef>
              <a:spcAft>
                <a:spcPts val="0"/>
              </a:spcAft>
              <a:buSzPts val="1800"/>
              <a:buChar char="●"/>
            </a:pPr>
            <a:r>
              <a:rPr lang="en"/>
              <a:t>A better definition of confidentiality: Even if Eve is able to trick Alice into encrypting messages, Eve can still only guess what message Alice sent with probability 1/2.</a:t>
            </a:r>
            <a:endParaRPr/>
          </a:p>
          <a:p>
            <a:pPr indent="-317500" lvl="1" marL="914400" rtl="0" algn="l">
              <a:spcBef>
                <a:spcPts val="0"/>
              </a:spcBef>
              <a:spcAft>
                <a:spcPts val="0"/>
              </a:spcAft>
              <a:buSzPts val="1400"/>
              <a:buChar char="○"/>
            </a:pPr>
            <a:r>
              <a:rPr lang="en"/>
              <a:t>This definition is called </a:t>
            </a:r>
            <a:r>
              <a:rPr b="1" lang="en"/>
              <a:t>IND-CPA</a:t>
            </a:r>
            <a:r>
              <a:rPr lang="en"/>
              <a:t> (indistinguishability under chosen plaintext attack)</a:t>
            </a:r>
            <a:endParaRPr/>
          </a:p>
          <a:p>
            <a:pPr indent="-342900" lvl="0" marL="457200" rtl="0" algn="l">
              <a:spcBef>
                <a:spcPts val="0"/>
              </a:spcBef>
              <a:spcAft>
                <a:spcPts val="0"/>
              </a:spcAft>
              <a:buSzPts val="1800"/>
              <a:buChar char="●"/>
            </a:pPr>
            <a:r>
              <a:rPr lang="en"/>
              <a:t>Cryptographic properties are often defined in terms of “games” that an adversary can either “win” or “lose”</a:t>
            </a:r>
            <a:endParaRPr/>
          </a:p>
          <a:p>
            <a:pPr indent="-317500" lvl="1" marL="914400" rtl="0" algn="l">
              <a:spcBef>
                <a:spcPts val="0"/>
              </a:spcBef>
              <a:spcAft>
                <a:spcPts val="0"/>
              </a:spcAft>
              <a:buSzPts val="1400"/>
              <a:buChar char="○"/>
            </a:pPr>
            <a:r>
              <a:rPr lang="en"/>
              <a:t>We will use one to define confidentiality precisely</a:t>
            </a:r>
            <a:endParaRPr/>
          </a:p>
        </p:txBody>
      </p:sp>
      <p:sp>
        <p:nvSpPr>
          <p:cNvPr id="405" name="Google Shape;405;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5"/>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Defining Confidentiality: IND-CPA</a:t>
            </a:r>
            <a:endParaRPr/>
          </a:p>
        </p:txBody>
      </p:sp>
      <p:sp>
        <p:nvSpPr>
          <p:cNvPr id="411" name="Google Shape;411;p45"/>
          <p:cNvSpPr txBox="1"/>
          <p:nvPr>
            <p:ph idx="1" type="body"/>
          </p:nvPr>
        </p:nvSpPr>
        <p:spPr>
          <a:xfrm>
            <a:off x="198500" y="1246825"/>
            <a:ext cx="5142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Eve may choose plaintexts to send to Alice and receives their ciphertexts</a:t>
            </a:r>
            <a:endParaRPr/>
          </a:p>
        </p:txBody>
      </p:sp>
      <p:sp>
        <p:nvSpPr>
          <p:cNvPr id="412" name="Google Shape;412;p45"/>
          <p:cNvSpPr/>
          <p:nvPr/>
        </p:nvSpPr>
        <p:spPr>
          <a:xfrm>
            <a:off x="5723802" y="1619402"/>
            <a:ext cx="3211500" cy="855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 name="Google Shape;413;p45"/>
          <p:cNvCxnSpPr/>
          <p:nvPr/>
        </p:nvCxnSpPr>
        <p:spPr>
          <a:xfrm>
            <a:off x="5776622" y="1900774"/>
            <a:ext cx="2322300" cy="0"/>
          </a:xfrm>
          <a:prstGeom prst="straightConnector1">
            <a:avLst/>
          </a:prstGeom>
          <a:noFill/>
          <a:ln cap="flat" cmpd="sng" w="28575">
            <a:solidFill>
              <a:schemeClr val="dk1"/>
            </a:solidFill>
            <a:prstDash val="solid"/>
            <a:round/>
            <a:headEnd len="med" w="med" type="none"/>
            <a:tailEnd len="med" w="med" type="triangle"/>
          </a:ln>
        </p:spPr>
      </p:cxnSp>
      <p:sp>
        <p:nvSpPr>
          <p:cNvPr id="414" name="Google Shape;414;p45"/>
          <p:cNvSpPr txBox="1"/>
          <p:nvPr/>
        </p:nvSpPr>
        <p:spPr>
          <a:xfrm>
            <a:off x="5776627" y="1607258"/>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endParaRPr i="1" sz="1000"/>
          </a:p>
        </p:txBody>
      </p:sp>
      <p:cxnSp>
        <p:nvCxnSpPr>
          <p:cNvPr id="415" name="Google Shape;415;p45"/>
          <p:cNvCxnSpPr/>
          <p:nvPr/>
        </p:nvCxnSpPr>
        <p:spPr>
          <a:xfrm>
            <a:off x="5776614" y="2356182"/>
            <a:ext cx="2322300" cy="0"/>
          </a:xfrm>
          <a:prstGeom prst="straightConnector1">
            <a:avLst/>
          </a:prstGeom>
          <a:noFill/>
          <a:ln cap="flat" cmpd="sng" w="28575">
            <a:solidFill>
              <a:schemeClr val="dk1"/>
            </a:solidFill>
            <a:prstDash val="solid"/>
            <a:round/>
            <a:headEnd len="med" w="med" type="triangle"/>
            <a:tailEnd len="med" w="med" type="none"/>
          </a:ln>
        </p:spPr>
      </p:cxnSp>
      <p:sp>
        <p:nvSpPr>
          <p:cNvPr id="416" name="Google Shape;416;p45"/>
          <p:cNvSpPr txBox="1"/>
          <p:nvPr/>
        </p:nvSpPr>
        <p:spPr>
          <a:xfrm>
            <a:off x="5776619" y="2004647"/>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Enc(</a:t>
            </a:r>
            <a:r>
              <a:rPr i="1" lang="en">
                <a:solidFill>
                  <a:schemeClr val="dk1"/>
                </a:solidFill>
              </a:rPr>
              <a:t>K</a:t>
            </a:r>
            <a:r>
              <a:rPr lang="en">
                <a:solidFill>
                  <a:schemeClr val="dk1"/>
                </a:solidFill>
              </a:rPr>
              <a:t>, </a:t>
            </a:r>
            <a:r>
              <a:rPr i="1" lang="en">
                <a:solidFill>
                  <a:schemeClr val="dk1"/>
                </a:solidFill>
              </a:rPr>
              <a:t>M</a:t>
            </a:r>
            <a:r>
              <a:rPr lang="en">
                <a:solidFill>
                  <a:schemeClr val="dk1"/>
                </a:solidFill>
              </a:rPr>
              <a:t>)</a:t>
            </a:r>
            <a:endParaRPr sz="1000"/>
          </a:p>
        </p:txBody>
      </p:sp>
      <p:sp>
        <p:nvSpPr>
          <p:cNvPr id="417" name="Google Shape;417;p45"/>
          <p:cNvSpPr txBox="1"/>
          <p:nvPr/>
        </p:nvSpPr>
        <p:spPr>
          <a:xfrm>
            <a:off x="8154540" y="1871575"/>
            <a:ext cx="790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rPr>
              <a:t>(repeat)</a:t>
            </a:r>
            <a:endParaRPr sz="1200"/>
          </a:p>
        </p:txBody>
      </p:sp>
      <p:sp>
        <p:nvSpPr>
          <p:cNvPr id="418" name="Google Shape;418;p45"/>
          <p:cNvSpPr txBox="1"/>
          <p:nvPr/>
        </p:nvSpPr>
        <p:spPr>
          <a:xfrm>
            <a:off x="7026179" y="1094425"/>
            <a:ext cx="136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Alice (challenger)</a:t>
            </a:r>
            <a:endParaRPr sz="1200"/>
          </a:p>
        </p:txBody>
      </p:sp>
      <p:sp>
        <p:nvSpPr>
          <p:cNvPr id="419" name="Google Shape;419;p45"/>
          <p:cNvSpPr txBox="1"/>
          <p:nvPr/>
        </p:nvSpPr>
        <p:spPr>
          <a:xfrm>
            <a:off x="5524451" y="1094425"/>
            <a:ext cx="136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Eve (adversary)</a:t>
            </a:r>
            <a:endParaRPr sz="1200"/>
          </a:p>
        </p:txBody>
      </p:sp>
      <p:cxnSp>
        <p:nvCxnSpPr>
          <p:cNvPr id="420" name="Google Shape;420;p45"/>
          <p:cNvCxnSpPr/>
          <p:nvPr/>
        </p:nvCxnSpPr>
        <p:spPr>
          <a:xfrm>
            <a:off x="5681075" y="1463725"/>
            <a:ext cx="0" cy="3452400"/>
          </a:xfrm>
          <a:prstGeom prst="straightConnector1">
            <a:avLst/>
          </a:prstGeom>
          <a:noFill/>
          <a:ln cap="flat" cmpd="sng" w="28575">
            <a:solidFill>
              <a:schemeClr val="dk1"/>
            </a:solidFill>
            <a:prstDash val="solid"/>
            <a:round/>
            <a:headEnd len="med" w="med" type="none"/>
            <a:tailEnd len="med" w="med" type="none"/>
          </a:ln>
        </p:spPr>
      </p:cxnSp>
      <p:cxnSp>
        <p:nvCxnSpPr>
          <p:cNvPr id="421" name="Google Shape;421;p45"/>
          <p:cNvCxnSpPr/>
          <p:nvPr/>
        </p:nvCxnSpPr>
        <p:spPr>
          <a:xfrm>
            <a:off x="8171825" y="1463725"/>
            <a:ext cx="0" cy="3452400"/>
          </a:xfrm>
          <a:prstGeom prst="straightConnector1">
            <a:avLst/>
          </a:prstGeom>
          <a:noFill/>
          <a:ln cap="flat" cmpd="sng" w="28575">
            <a:solidFill>
              <a:schemeClr val="dk1"/>
            </a:solidFill>
            <a:prstDash val="solid"/>
            <a:round/>
            <a:headEnd len="med" w="med" type="none"/>
            <a:tailEnd len="med" w="med" type="none"/>
          </a:ln>
        </p:spPr>
      </p:cxnSp>
      <p:sp>
        <p:nvSpPr>
          <p:cNvPr id="422" name="Google Shape;422;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9"/>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cryptography?</a:t>
            </a:r>
            <a:endParaRPr/>
          </a:p>
        </p:txBody>
      </p:sp>
      <p:sp>
        <p:nvSpPr>
          <p:cNvPr id="88" name="Google Shape;88;p19"/>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Older definition: The study of secure communication over insecure channels</a:t>
            </a:r>
            <a:endParaRPr/>
          </a:p>
          <a:p>
            <a:pPr indent="-342900" lvl="0" marL="457200" rtl="0" algn="l">
              <a:spcBef>
                <a:spcPts val="0"/>
              </a:spcBef>
              <a:spcAft>
                <a:spcPts val="0"/>
              </a:spcAft>
              <a:buSzPts val="1800"/>
              <a:buChar char="●"/>
            </a:pPr>
            <a:r>
              <a:rPr lang="en"/>
              <a:t>Newer definition: Provide rigorous guarantees on the security of data and computation in the presence of an attacker</a:t>
            </a:r>
            <a:endParaRPr/>
          </a:p>
          <a:p>
            <a:pPr indent="-317500" lvl="1" marL="914400" rtl="0" algn="l">
              <a:spcBef>
                <a:spcPts val="0"/>
              </a:spcBef>
              <a:spcAft>
                <a:spcPts val="0"/>
              </a:spcAft>
              <a:buSzPts val="1400"/>
              <a:buChar char="○"/>
            </a:pPr>
            <a:r>
              <a:rPr lang="en"/>
              <a:t>Not just </a:t>
            </a:r>
            <a:r>
              <a:rPr i="1" lang="en"/>
              <a:t>confidentiality</a:t>
            </a:r>
            <a:r>
              <a:rPr lang="en"/>
              <a:t> but also </a:t>
            </a:r>
            <a:r>
              <a:rPr i="1" lang="en"/>
              <a:t>integrity</a:t>
            </a:r>
            <a:r>
              <a:rPr lang="en"/>
              <a:t> and </a:t>
            </a:r>
            <a:r>
              <a:rPr i="1" lang="en"/>
              <a:t>authenticity</a:t>
            </a:r>
            <a:r>
              <a:rPr lang="en"/>
              <a:t> (we’ll see these definitions today)</a:t>
            </a:r>
            <a:endParaRPr/>
          </a:p>
          <a:p>
            <a:pPr indent="-342900" lvl="0" marL="457200" rtl="0" algn="l">
              <a:spcBef>
                <a:spcPts val="0"/>
              </a:spcBef>
              <a:spcAft>
                <a:spcPts val="0"/>
              </a:spcAft>
              <a:buSzPts val="1800"/>
              <a:buChar char="●"/>
            </a:pPr>
            <a:r>
              <a:rPr lang="en"/>
              <a:t>Modern cryptography involves a lot of math</a:t>
            </a:r>
            <a:endParaRPr/>
          </a:p>
          <a:p>
            <a:pPr indent="-317500" lvl="1" marL="914400" rtl="0" algn="l">
              <a:spcBef>
                <a:spcPts val="0"/>
              </a:spcBef>
              <a:spcAft>
                <a:spcPts val="0"/>
              </a:spcAft>
              <a:buSzPts val="1400"/>
              <a:buChar char="○"/>
            </a:pPr>
            <a:r>
              <a:rPr lang="en"/>
              <a:t>Finite field theory</a:t>
            </a:r>
            <a:endParaRPr/>
          </a:p>
          <a:p>
            <a:pPr indent="-317500" lvl="1" marL="914400" rtl="0" algn="l">
              <a:spcBef>
                <a:spcPts val="0"/>
              </a:spcBef>
              <a:spcAft>
                <a:spcPts val="0"/>
              </a:spcAft>
              <a:buSzPts val="1400"/>
              <a:buChar char="○"/>
            </a:pPr>
            <a:r>
              <a:rPr lang="en"/>
              <a:t>Number theory</a:t>
            </a:r>
            <a:endParaRPr/>
          </a:p>
        </p:txBody>
      </p:sp>
      <p:sp>
        <p:nvSpPr>
          <p:cNvPr id="89" name="Google Shape;8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6"/>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Defining Confidentiality: IND-CPA</a:t>
            </a:r>
            <a:endParaRPr/>
          </a:p>
        </p:txBody>
      </p:sp>
      <p:sp>
        <p:nvSpPr>
          <p:cNvPr id="428" name="Google Shape;428;p46"/>
          <p:cNvSpPr txBox="1"/>
          <p:nvPr>
            <p:ph idx="1" type="body"/>
          </p:nvPr>
        </p:nvSpPr>
        <p:spPr>
          <a:xfrm>
            <a:off x="198500" y="1246825"/>
            <a:ext cx="5142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Eve may choose plaintexts to send to Alice and receives their ciphertexts</a:t>
            </a:r>
            <a:endParaRPr/>
          </a:p>
          <a:p>
            <a:pPr indent="-342900" lvl="0" marL="457200" rtl="0" algn="l">
              <a:spcBef>
                <a:spcPts val="0"/>
              </a:spcBef>
              <a:spcAft>
                <a:spcPts val="0"/>
              </a:spcAft>
              <a:buSzPts val="1800"/>
              <a:buAutoNum type="arabicPeriod"/>
            </a:pPr>
            <a:r>
              <a:rPr lang="en"/>
              <a:t>Eve issues a pair of plaintexts </a:t>
            </a:r>
            <a:r>
              <a:rPr i="1" lang="en"/>
              <a:t>M</a:t>
            </a:r>
            <a:r>
              <a:rPr lang="en" sz="1200"/>
              <a:t>0</a:t>
            </a:r>
            <a:r>
              <a:rPr lang="en"/>
              <a:t> and </a:t>
            </a:r>
            <a:r>
              <a:rPr i="1" lang="en"/>
              <a:t>M</a:t>
            </a:r>
            <a:r>
              <a:rPr lang="en" sz="1200"/>
              <a:t>1</a:t>
            </a:r>
            <a:r>
              <a:rPr lang="en"/>
              <a:t> to Alice</a:t>
            </a:r>
            <a:endParaRPr/>
          </a:p>
        </p:txBody>
      </p:sp>
      <p:sp>
        <p:nvSpPr>
          <p:cNvPr id="429" name="Google Shape;429;p46"/>
          <p:cNvSpPr/>
          <p:nvPr/>
        </p:nvSpPr>
        <p:spPr>
          <a:xfrm>
            <a:off x="5723802" y="1619402"/>
            <a:ext cx="3211500" cy="855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0" name="Google Shape;430;p46"/>
          <p:cNvCxnSpPr/>
          <p:nvPr/>
        </p:nvCxnSpPr>
        <p:spPr>
          <a:xfrm>
            <a:off x="5776622" y="1900774"/>
            <a:ext cx="2322300" cy="0"/>
          </a:xfrm>
          <a:prstGeom prst="straightConnector1">
            <a:avLst/>
          </a:prstGeom>
          <a:noFill/>
          <a:ln cap="flat" cmpd="sng" w="28575">
            <a:solidFill>
              <a:schemeClr val="dk1"/>
            </a:solidFill>
            <a:prstDash val="solid"/>
            <a:round/>
            <a:headEnd len="med" w="med" type="none"/>
            <a:tailEnd len="med" w="med" type="triangle"/>
          </a:ln>
        </p:spPr>
      </p:cxnSp>
      <p:sp>
        <p:nvSpPr>
          <p:cNvPr id="431" name="Google Shape;431;p46"/>
          <p:cNvSpPr txBox="1"/>
          <p:nvPr/>
        </p:nvSpPr>
        <p:spPr>
          <a:xfrm>
            <a:off x="5776627" y="1607258"/>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endParaRPr i="1" sz="1000"/>
          </a:p>
        </p:txBody>
      </p:sp>
      <p:cxnSp>
        <p:nvCxnSpPr>
          <p:cNvPr id="432" name="Google Shape;432;p46"/>
          <p:cNvCxnSpPr/>
          <p:nvPr/>
        </p:nvCxnSpPr>
        <p:spPr>
          <a:xfrm>
            <a:off x="5776614" y="2356182"/>
            <a:ext cx="2322300" cy="0"/>
          </a:xfrm>
          <a:prstGeom prst="straightConnector1">
            <a:avLst/>
          </a:prstGeom>
          <a:noFill/>
          <a:ln cap="flat" cmpd="sng" w="28575">
            <a:solidFill>
              <a:schemeClr val="dk1"/>
            </a:solidFill>
            <a:prstDash val="solid"/>
            <a:round/>
            <a:headEnd len="med" w="med" type="triangle"/>
            <a:tailEnd len="med" w="med" type="none"/>
          </a:ln>
        </p:spPr>
      </p:cxnSp>
      <p:sp>
        <p:nvSpPr>
          <p:cNvPr id="433" name="Google Shape;433;p46"/>
          <p:cNvSpPr txBox="1"/>
          <p:nvPr/>
        </p:nvSpPr>
        <p:spPr>
          <a:xfrm>
            <a:off x="5776619" y="2004647"/>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Enc(</a:t>
            </a:r>
            <a:r>
              <a:rPr i="1" lang="en">
                <a:solidFill>
                  <a:schemeClr val="dk1"/>
                </a:solidFill>
              </a:rPr>
              <a:t>K</a:t>
            </a:r>
            <a:r>
              <a:rPr lang="en">
                <a:solidFill>
                  <a:schemeClr val="dk1"/>
                </a:solidFill>
              </a:rPr>
              <a:t>, </a:t>
            </a:r>
            <a:r>
              <a:rPr i="1" lang="en">
                <a:solidFill>
                  <a:schemeClr val="dk1"/>
                </a:solidFill>
              </a:rPr>
              <a:t>M</a:t>
            </a:r>
            <a:r>
              <a:rPr lang="en">
                <a:solidFill>
                  <a:schemeClr val="dk1"/>
                </a:solidFill>
              </a:rPr>
              <a:t>)</a:t>
            </a:r>
            <a:endParaRPr sz="1000"/>
          </a:p>
        </p:txBody>
      </p:sp>
      <p:sp>
        <p:nvSpPr>
          <p:cNvPr id="434" name="Google Shape;434;p46"/>
          <p:cNvSpPr txBox="1"/>
          <p:nvPr/>
        </p:nvSpPr>
        <p:spPr>
          <a:xfrm>
            <a:off x="8154540" y="1871575"/>
            <a:ext cx="790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rPr>
              <a:t>(repeat)</a:t>
            </a:r>
            <a:endParaRPr sz="1200"/>
          </a:p>
        </p:txBody>
      </p:sp>
      <p:sp>
        <p:nvSpPr>
          <p:cNvPr id="435" name="Google Shape;435;p46"/>
          <p:cNvSpPr txBox="1"/>
          <p:nvPr/>
        </p:nvSpPr>
        <p:spPr>
          <a:xfrm>
            <a:off x="7026179" y="1094425"/>
            <a:ext cx="136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Alice (challenger)</a:t>
            </a:r>
            <a:endParaRPr sz="1200"/>
          </a:p>
        </p:txBody>
      </p:sp>
      <p:sp>
        <p:nvSpPr>
          <p:cNvPr id="436" name="Google Shape;436;p46"/>
          <p:cNvSpPr txBox="1"/>
          <p:nvPr/>
        </p:nvSpPr>
        <p:spPr>
          <a:xfrm>
            <a:off x="5524451" y="1094425"/>
            <a:ext cx="136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Eve (adversary)</a:t>
            </a:r>
            <a:endParaRPr sz="1200"/>
          </a:p>
        </p:txBody>
      </p:sp>
      <p:cxnSp>
        <p:nvCxnSpPr>
          <p:cNvPr id="437" name="Google Shape;437;p46"/>
          <p:cNvCxnSpPr/>
          <p:nvPr/>
        </p:nvCxnSpPr>
        <p:spPr>
          <a:xfrm>
            <a:off x="5776613" y="2847578"/>
            <a:ext cx="2322300" cy="0"/>
          </a:xfrm>
          <a:prstGeom prst="straightConnector1">
            <a:avLst/>
          </a:prstGeom>
          <a:noFill/>
          <a:ln cap="flat" cmpd="sng" w="28575">
            <a:solidFill>
              <a:schemeClr val="dk1"/>
            </a:solidFill>
            <a:prstDash val="solid"/>
            <a:round/>
            <a:headEnd len="med" w="med" type="none"/>
            <a:tailEnd len="med" w="med" type="triangle"/>
          </a:ln>
        </p:spPr>
      </p:cxnSp>
      <p:sp>
        <p:nvSpPr>
          <p:cNvPr id="438" name="Google Shape;438;p46"/>
          <p:cNvSpPr txBox="1"/>
          <p:nvPr/>
        </p:nvSpPr>
        <p:spPr>
          <a:xfrm>
            <a:off x="5776618" y="2496043"/>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r>
              <a:rPr lang="en" sz="800">
                <a:solidFill>
                  <a:schemeClr val="dk1"/>
                </a:solidFill>
              </a:rPr>
              <a:t>0</a:t>
            </a:r>
            <a:r>
              <a:rPr lang="en">
                <a:solidFill>
                  <a:schemeClr val="dk1"/>
                </a:solidFill>
              </a:rPr>
              <a:t> and </a:t>
            </a:r>
            <a:r>
              <a:rPr i="1" lang="en">
                <a:solidFill>
                  <a:schemeClr val="dk1"/>
                </a:solidFill>
              </a:rPr>
              <a:t>M</a:t>
            </a:r>
            <a:r>
              <a:rPr lang="en" sz="800">
                <a:solidFill>
                  <a:schemeClr val="dk1"/>
                </a:solidFill>
              </a:rPr>
              <a:t>1</a:t>
            </a:r>
            <a:endParaRPr sz="1000"/>
          </a:p>
        </p:txBody>
      </p:sp>
      <p:cxnSp>
        <p:nvCxnSpPr>
          <p:cNvPr id="439" name="Google Shape;439;p46"/>
          <p:cNvCxnSpPr/>
          <p:nvPr/>
        </p:nvCxnSpPr>
        <p:spPr>
          <a:xfrm>
            <a:off x="5681075" y="1463725"/>
            <a:ext cx="0" cy="3452400"/>
          </a:xfrm>
          <a:prstGeom prst="straightConnector1">
            <a:avLst/>
          </a:prstGeom>
          <a:noFill/>
          <a:ln cap="flat" cmpd="sng" w="28575">
            <a:solidFill>
              <a:schemeClr val="dk1"/>
            </a:solidFill>
            <a:prstDash val="solid"/>
            <a:round/>
            <a:headEnd len="med" w="med" type="none"/>
            <a:tailEnd len="med" w="med" type="none"/>
          </a:ln>
        </p:spPr>
      </p:cxnSp>
      <p:cxnSp>
        <p:nvCxnSpPr>
          <p:cNvPr id="440" name="Google Shape;440;p46"/>
          <p:cNvCxnSpPr/>
          <p:nvPr/>
        </p:nvCxnSpPr>
        <p:spPr>
          <a:xfrm>
            <a:off x="8171825" y="1463725"/>
            <a:ext cx="0" cy="3452400"/>
          </a:xfrm>
          <a:prstGeom prst="straightConnector1">
            <a:avLst/>
          </a:prstGeom>
          <a:noFill/>
          <a:ln cap="flat" cmpd="sng" w="28575">
            <a:solidFill>
              <a:schemeClr val="dk1"/>
            </a:solidFill>
            <a:prstDash val="solid"/>
            <a:round/>
            <a:headEnd len="med" w="med" type="none"/>
            <a:tailEnd len="med" w="med" type="none"/>
          </a:ln>
        </p:spPr>
      </p:cxnSp>
      <p:sp>
        <p:nvSpPr>
          <p:cNvPr id="441" name="Google Shape;441;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7"/>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Defining Confidentiality: IND-CPA</a:t>
            </a:r>
            <a:endParaRPr/>
          </a:p>
        </p:txBody>
      </p:sp>
      <p:sp>
        <p:nvSpPr>
          <p:cNvPr id="447" name="Google Shape;447;p47"/>
          <p:cNvSpPr txBox="1"/>
          <p:nvPr>
            <p:ph idx="1" type="body"/>
          </p:nvPr>
        </p:nvSpPr>
        <p:spPr>
          <a:xfrm>
            <a:off x="198500" y="1246825"/>
            <a:ext cx="5142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Eve may choose plaintexts to send to Alice and receives their ciphertexts</a:t>
            </a:r>
            <a:endParaRPr/>
          </a:p>
          <a:p>
            <a:pPr indent="-342900" lvl="0" marL="457200" rtl="0" algn="l">
              <a:spcBef>
                <a:spcPts val="0"/>
              </a:spcBef>
              <a:spcAft>
                <a:spcPts val="0"/>
              </a:spcAft>
              <a:buSzPts val="1800"/>
              <a:buAutoNum type="arabicPeriod"/>
            </a:pPr>
            <a:r>
              <a:rPr lang="en"/>
              <a:t>Eve issues a pair of plaintexts </a:t>
            </a:r>
            <a:r>
              <a:rPr i="1" lang="en"/>
              <a:t>M</a:t>
            </a:r>
            <a:r>
              <a:rPr lang="en" sz="1200"/>
              <a:t>0</a:t>
            </a:r>
            <a:r>
              <a:rPr lang="en"/>
              <a:t> and </a:t>
            </a:r>
            <a:r>
              <a:rPr i="1" lang="en"/>
              <a:t>M</a:t>
            </a:r>
            <a:r>
              <a:rPr lang="en" sz="1200"/>
              <a:t>1</a:t>
            </a:r>
            <a:r>
              <a:rPr lang="en"/>
              <a:t> to Alice</a:t>
            </a:r>
            <a:endParaRPr/>
          </a:p>
          <a:p>
            <a:pPr indent="-342900" lvl="0" marL="457200" rtl="0" algn="l">
              <a:spcBef>
                <a:spcPts val="0"/>
              </a:spcBef>
              <a:spcAft>
                <a:spcPts val="0"/>
              </a:spcAft>
              <a:buSzPts val="1800"/>
              <a:buAutoNum type="arabicPeriod"/>
            </a:pPr>
            <a:r>
              <a:rPr lang="en"/>
              <a:t>Alice randomly chooses either </a:t>
            </a:r>
            <a:r>
              <a:rPr i="1" lang="en"/>
              <a:t>M</a:t>
            </a:r>
            <a:r>
              <a:rPr lang="en" sz="1200"/>
              <a:t>0</a:t>
            </a:r>
            <a:r>
              <a:rPr lang="en"/>
              <a:t> or </a:t>
            </a:r>
            <a:r>
              <a:rPr i="1" lang="en"/>
              <a:t>M</a:t>
            </a:r>
            <a:r>
              <a:rPr lang="en" sz="1200"/>
              <a:t>1</a:t>
            </a:r>
            <a:r>
              <a:rPr lang="en"/>
              <a:t> to encrypt and sends the encryption back</a:t>
            </a:r>
            <a:endParaRPr/>
          </a:p>
          <a:p>
            <a:pPr indent="-317500" lvl="1" marL="914400" rtl="0" algn="l">
              <a:spcBef>
                <a:spcPts val="0"/>
              </a:spcBef>
              <a:spcAft>
                <a:spcPts val="0"/>
              </a:spcAft>
              <a:buSzPts val="1400"/>
              <a:buAutoNum type="alphaLcPeriod"/>
            </a:pPr>
            <a:r>
              <a:rPr lang="en"/>
              <a:t>Alice does not tell Eve which one was encrypted!</a:t>
            </a:r>
            <a:endParaRPr/>
          </a:p>
        </p:txBody>
      </p:sp>
      <p:sp>
        <p:nvSpPr>
          <p:cNvPr id="448" name="Google Shape;448;p47"/>
          <p:cNvSpPr/>
          <p:nvPr/>
        </p:nvSpPr>
        <p:spPr>
          <a:xfrm>
            <a:off x="5723802" y="1619402"/>
            <a:ext cx="3211500" cy="855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 name="Google Shape;449;p47"/>
          <p:cNvCxnSpPr/>
          <p:nvPr/>
        </p:nvCxnSpPr>
        <p:spPr>
          <a:xfrm>
            <a:off x="5776622" y="1900774"/>
            <a:ext cx="2322300" cy="0"/>
          </a:xfrm>
          <a:prstGeom prst="straightConnector1">
            <a:avLst/>
          </a:prstGeom>
          <a:noFill/>
          <a:ln cap="flat" cmpd="sng" w="28575">
            <a:solidFill>
              <a:schemeClr val="dk1"/>
            </a:solidFill>
            <a:prstDash val="solid"/>
            <a:round/>
            <a:headEnd len="med" w="med" type="none"/>
            <a:tailEnd len="med" w="med" type="triangle"/>
          </a:ln>
        </p:spPr>
      </p:cxnSp>
      <p:sp>
        <p:nvSpPr>
          <p:cNvPr id="450" name="Google Shape;450;p47"/>
          <p:cNvSpPr txBox="1"/>
          <p:nvPr/>
        </p:nvSpPr>
        <p:spPr>
          <a:xfrm>
            <a:off x="5776627" y="1607258"/>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endParaRPr i="1" sz="1000"/>
          </a:p>
        </p:txBody>
      </p:sp>
      <p:cxnSp>
        <p:nvCxnSpPr>
          <p:cNvPr id="451" name="Google Shape;451;p47"/>
          <p:cNvCxnSpPr/>
          <p:nvPr/>
        </p:nvCxnSpPr>
        <p:spPr>
          <a:xfrm>
            <a:off x="5776614" y="2356182"/>
            <a:ext cx="2322300" cy="0"/>
          </a:xfrm>
          <a:prstGeom prst="straightConnector1">
            <a:avLst/>
          </a:prstGeom>
          <a:noFill/>
          <a:ln cap="flat" cmpd="sng" w="28575">
            <a:solidFill>
              <a:schemeClr val="dk1"/>
            </a:solidFill>
            <a:prstDash val="solid"/>
            <a:round/>
            <a:headEnd len="med" w="med" type="triangle"/>
            <a:tailEnd len="med" w="med" type="none"/>
          </a:ln>
        </p:spPr>
      </p:cxnSp>
      <p:sp>
        <p:nvSpPr>
          <p:cNvPr id="452" name="Google Shape;452;p47"/>
          <p:cNvSpPr txBox="1"/>
          <p:nvPr/>
        </p:nvSpPr>
        <p:spPr>
          <a:xfrm>
            <a:off x="5776619" y="2004647"/>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Enc(</a:t>
            </a:r>
            <a:r>
              <a:rPr i="1" lang="en">
                <a:solidFill>
                  <a:schemeClr val="dk1"/>
                </a:solidFill>
              </a:rPr>
              <a:t>K</a:t>
            </a:r>
            <a:r>
              <a:rPr lang="en">
                <a:solidFill>
                  <a:schemeClr val="dk1"/>
                </a:solidFill>
              </a:rPr>
              <a:t>, </a:t>
            </a:r>
            <a:r>
              <a:rPr i="1" lang="en">
                <a:solidFill>
                  <a:schemeClr val="dk1"/>
                </a:solidFill>
              </a:rPr>
              <a:t>M</a:t>
            </a:r>
            <a:r>
              <a:rPr lang="en">
                <a:solidFill>
                  <a:schemeClr val="dk1"/>
                </a:solidFill>
              </a:rPr>
              <a:t>)</a:t>
            </a:r>
            <a:endParaRPr sz="1000"/>
          </a:p>
        </p:txBody>
      </p:sp>
      <p:sp>
        <p:nvSpPr>
          <p:cNvPr id="453" name="Google Shape;453;p47"/>
          <p:cNvSpPr txBox="1"/>
          <p:nvPr/>
        </p:nvSpPr>
        <p:spPr>
          <a:xfrm>
            <a:off x="8154540" y="1871575"/>
            <a:ext cx="790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rPr>
              <a:t>(repeat)</a:t>
            </a:r>
            <a:endParaRPr sz="1200"/>
          </a:p>
        </p:txBody>
      </p:sp>
      <p:sp>
        <p:nvSpPr>
          <p:cNvPr id="454" name="Google Shape;454;p47"/>
          <p:cNvSpPr txBox="1"/>
          <p:nvPr/>
        </p:nvSpPr>
        <p:spPr>
          <a:xfrm>
            <a:off x="7026179" y="1094425"/>
            <a:ext cx="136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Alice (challenger)</a:t>
            </a:r>
            <a:endParaRPr sz="1200"/>
          </a:p>
        </p:txBody>
      </p:sp>
      <p:sp>
        <p:nvSpPr>
          <p:cNvPr id="455" name="Google Shape;455;p47"/>
          <p:cNvSpPr txBox="1"/>
          <p:nvPr/>
        </p:nvSpPr>
        <p:spPr>
          <a:xfrm>
            <a:off x="5524451" y="1094425"/>
            <a:ext cx="136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Eve (adversary)</a:t>
            </a:r>
            <a:endParaRPr sz="1200"/>
          </a:p>
        </p:txBody>
      </p:sp>
      <p:cxnSp>
        <p:nvCxnSpPr>
          <p:cNvPr id="456" name="Google Shape;456;p47"/>
          <p:cNvCxnSpPr/>
          <p:nvPr/>
        </p:nvCxnSpPr>
        <p:spPr>
          <a:xfrm>
            <a:off x="5776613" y="2847578"/>
            <a:ext cx="2322300" cy="0"/>
          </a:xfrm>
          <a:prstGeom prst="straightConnector1">
            <a:avLst/>
          </a:prstGeom>
          <a:noFill/>
          <a:ln cap="flat" cmpd="sng" w="28575">
            <a:solidFill>
              <a:schemeClr val="dk1"/>
            </a:solidFill>
            <a:prstDash val="solid"/>
            <a:round/>
            <a:headEnd len="med" w="med" type="none"/>
            <a:tailEnd len="med" w="med" type="triangle"/>
          </a:ln>
        </p:spPr>
      </p:cxnSp>
      <p:sp>
        <p:nvSpPr>
          <p:cNvPr id="457" name="Google Shape;457;p47"/>
          <p:cNvSpPr txBox="1"/>
          <p:nvPr/>
        </p:nvSpPr>
        <p:spPr>
          <a:xfrm>
            <a:off x="5776618" y="2496043"/>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r>
              <a:rPr lang="en" sz="800">
                <a:solidFill>
                  <a:schemeClr val="dk1"/>
                </a:solidFill>
              </a:rPr>
              <a:t>0</a:t>
            </a:r>
            <a:r>
              <a:rPr lang="en">
                <a:solidFill>
                  <a:schemeClr val="dk1"/>
                </a:solidFill>
              </a:rPr>
              <a:t> and </a:t>
            </a:r>
            <a:r>
              <a:rPr i="1" lang="en">
                <a:solidFill>
                  <a:schemeClr val="dk1"/>
                </a:solidFill>
              </a:rPr>
              <a:t>M</a:t>
            </a:r>
            <a:r>
              <a:rPr lang="en" sz="800">
                <a:solidFill>
                  <a:schemeClr val="dk1"/>
                </a:solidFill>
              </a:rPr>
              <a:t>1</a:t>
            </a:r>
            <a:endParaRPr sz="1000"/>
          </a:p>
        </p:txBody>
      </p:sp>
      <p:cxnSp>
        <p:nvCxnSpPr>
          <p:cNvPr id="458" name="Google Shape;458;p47"/>
          <p:cNvCxnSpPr/>
          <p:nvPr/>
        </p:nvCxnSpPr>
        <p:spPr>
          <a:xfrm>
            <a:off x="5776604" y="3302986"/>
            <a:ext cx="2322300" cy="0"/>
          </a:xfrm>
          <a:prstGeom prst="straightConnector1">
            <a:avLst/>
          </a:prstGeom>
          <a:noFill/>
          <a:ln cap="flat" cmpd="sng" w="28575">
            <a:solidFill>
              <a:schemeClr val="dk1"/>
            </a:solidFill>
            <a:prstDash val="solid"/>
            <a:round/>
            <a:headEnd len="med" w="med" type="triangle"/>
            <a:tailEnd len="med" w="med" type="none"/>
          </a:ln>
        </p:spPr>
      </p:cxnSp>
      <p:sp>
        <p:nvSpPr>
          <p:cNvPr id="459" name="Google Shape;459;p47"/>
          <p:cNvSpPr txBox="1"/>
          <p:nvPr/>
        </p:nvSpPr>
        <p:spPr>
          <a:xfrm>
            <a:off x="5776609" y="2951451"/>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Enc(</a:t>
            </a:r>
            <a:r>
              <a:rPr i="1" lang="en">
                <a:solidFill>
                  <a:schemeClr val="dk1"/>
                </a:solidFill>
              </a:rPr>
              <a:t>K</a:t>
            </a:r>
            <a:r>
              <a:rPr lang="en">
                <a:solidFill>
                  <a:schemeClr val="dk1"/>
                </a:solidFill>
              </a:rPr>
              <a:t>, </a:t>
            </a:r>
            <a:r>
              <a:rPr i="1" lang="en">
                <a:solidFill>
                  <a:schemeClr val="dk1"/>
                </a:solidFill>
              </a:rPr>
              <a:t>M</a:t>
            </a:r>
            <a:r>
              <a:rPr i="1" lang="en" sz="800">
                <a:solidFill>
                  <a:schemeClr val="dk1"/>
                </a:solidFill>
              </a:rPr>
              <a:t>b</a:t>
            </a:r>
            <a:r>
              <a:rPr lang="en">
                <a:solidFill>
                  <a:schemeClr val="dk1"/>
                </a:solidFill>
              </a:rPr>
              <a:t>)</a:t>
            </a:r>
            <a:endParaRPr sz="1000"/>
          </a:p>
        </p:txBody>
      </p:sp>
      <p:cxnSp>
        <p:nvCxnSpPr>
          <p:cNvPr id="460" name="Google Shape;460;p47"/>
          <p:cNvCxnSpPr/>
          <p:nvPr/>
        </p:nvCxnSpPr>
        <p:spPr>
          <a:xfrm>
            <a:off x="5681075" y="1463725"/>
            <a:ext cx="0" cy="3452400"/>
          </a:xfrm>
          <a:prstGeom prst="straightConnector1">
            <a:avLst/>
          </a:prstGeom>
          <a:noFill/>
          <a:ln cap="flat" cmpd="sng" w="28575">
            <a:solidFill>
              <a:schemeClr val="dk1"/>
            </a:solidFill>
            <a:prstDash val="solid"/>
            <a:round/>
            <a:headEnd len="med" w="med" type="none"/>
            <a:tailEnd len="med" w="med" type="none"/>
          </a:ln>
        </p:spPr>
      </p:cxnSp>
      <p:cxnSp>
        <p:nvCxnSpPr>
          <p:cNvPr id="461" name="Google Shape;461;p47"/>
          <p:cNvCxnSpPr/>
          <p:nvPr/>
        </p:nvCxnSpPr>
        <p:spPr>
          <a:xfrm>
            <a:off x="8171825" y="1463725"/>
            <a:ext cx="0" cy="3452400"/>
          </a:xfrm>
          <a:prstGeom prst="straightConnector1">
            <a:avLst/>
          </a:prstGeom>
          <a:noFill/>
          <a:ln cap="flat" cmpd="sng" w="28575">
            <a:solidFill>
              <a:schemeClr val="dk1"/>
            </a:solidFill>
            <a:prstDash val="solid"/>
            <a:round/>
            <a:headEnd len="med" w="med" type="none"/>
            <a:tailEnd len="med" w="med" type="none"/>
          </a:ln>
        </p:spPr>
      </p:cxnSp>
      <p:sp>
        <p:nvSpPr>
          <p:cNvPr id="462" name="Google Shape;462;p47"/>
          <p:cNvSpPr txBox="1"/>
          <p:nvPr/>
        </p:nvSpPr>
        <p:spPr>
          <a:xfrm>
            <a:off x="8194722" y="2800296"/>
            <a:ext cx="790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1"/>
                </a:solidFill>
              </a:rPr>
              <a:t>pick </a:t>
            </a:r>
            <a:r>
              <a:rPr i="1" lang="en" sz="1200">
                <a:solidFill>
                  <a:schemeClr val="dk1"/>
                </a:solidFill>
              </a:rPr>
              <a:t>b</a:t>
            </a:r>
            <a:endParaRPr i="1" sz="1200"/>
          </a:p>
        </p:txBody>
      </p:sp>
      <p:sp>
        <p:nvSpPr>
          <p:cNvPr id="463" name="Google Shape;463;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8"/>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Defining Confidentiality: IND-CPA</a:t>
            </a:r>
            <a:endParaRPr/>
          </a:p>
        </p:txBody>
      </p:sp>
      <p:sp>
        <p:nvSpPr>
          <p:cNvPr id="469" name="Google Shape;469;p48"/>
          <p:cNvSpPr txBox="1"/>
          <p:nvPr>
            <p:ph idx="1" type="body"/>
          </p:nvPr>
        </p:nvSpPr>
        <p:spPr>
          <a:xfrm>
            <a:off x="198500" y="1246825"/>
            <a:ext cx="5142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Eve may choose plaintexts to send to Alice and receives their ciphertexts</a:t>
            </a:r>
            <a:endParaRPr/>
          </a:p>
          <a:p>
            <a:pPr indent="-342900" lvl="0" marL="457200" rtl="0" algn="l">
              <a:spcBef>
                <a:spcPts val="0"/>
              </a:spcBef>
              <a:spcAft>
                <a:spcPts val="0"/>
              </a:spcAft>
              <a:buSzPts val="1800"/>
              <a:buAutoNum type="arabicPeriod"/>
            </a:pPr>
            <a:r>
              <a:rPr lang="en"/>
              <a:t>Eve issues a pair of plaintexts </a:t>
            </a:r>
            <a:r>
              <a:rPr i="1" lang="en"/>
              <a:t>M</a:t>
            </a:r>
            <a:r>
              <a:rPr lang="en" sz="1200"/>
              <a:t>0</a:t>
            </a:r>
            <a:r>
              <a:rPr lang="en"/>
              <a:t> and </a:t>
            </a:r>
            <a:r>
              <a:rPr i="1" lang="en"/>
              <a:t>M</a:t>
            </a:r>
            <a:r>
              <a:rPr lang="en" sz="1200"/>
              <a:t>1</a:t>
            </a:r>
            <a:r>
              <a:rPr lang="en"/>
              <a:t> to Alice</a:t>
            </a:r>
            <a:endParaRPr/>
          </a:p>
          <a:p>
            <a:pPr indent="-342900" lvl="0" marL="457200" rtl="0" algn="l">
              <a:spcBef>
                <a:spcPts val="0"/>
              </a:spcBef>
              <a:spcAft>
                <a:spcPts val="0"/>
              </a:spcAft>
              <a:buSzPts val="1800"/>
              <a:buAutoNum type="arabicPeriod"/>
            </a:pPr>
            <a:r>
              <a:rPr lang="en"/>
              <a:t>Alice randomly chooses either </a:t>
            </a:r>
            <a:r>
              <a:rPr i="1" lang="en"/>
              <a:t>M</a:t>
            </a:r>
            <a:r>
              <a:rPr lang="en" sz="1200"/>
              <a:t>0</a:t>
            </a:r>
            <a:r>
              <a:rPr lang="en"/>
              <a:t> or </a:t>
            </a:r>
            <a:r>
              <a:rPr i="1" lang="en"/>
              <a:t>M</a:t>
            </a:r>
            <a:r>
              <a:rPr lang="en" sz="1200"/>
              <a:t>1</a:t>
            </a:r>
            <a:r>
              <a:rPr lang="en"/>
              <a:t> to encrypt and sends the encryption back</a:t>
            </a:r>
            <a:endParaRPr/>
          </a:p>
          <a:p>
            <a:pPr indent="-317500" lvl="1" marL="914400" rtl="0" algn="l">
              <a:spcBef>
                <a:spcPts val="0"/>
              </a:spcBef>
              <a:spcAft>
                <a:spcPts val="0"/>
              </a:spcAft>
              <a:buSzPts val="1400"/>
              <a:buAutoNum type="alphaLcPeriod"/>
            </a:pPr>
            <a:r>
              <a:rPr lang="en"/>
              <a:t>Alice does not tell Eve which one was encrypted!</a:t>
            </a:r>
            <a:endParaRPr/>
          </a:p>
          <a:p>
            <a:pPr indent="-342900" lvl="0" marL="457200" rtl="0" algn="l">
              <a:spcBef>
                <a:spcPts val="0"/>
              </a:spcBef>
              <a:spcAft>
                <a:spcPts val="0"/>
              </a:spcAft>
              <a:buSzPts val="1800"/>
              <a:buAutoNum type="arabicPeriod"/>
            </a:pPr>
            <a:r>
              <a:rPr lang="en"/>
              <a:t>Eve may again choose plaintexts to send to Alice and receives their ciphertexts</a:t>
            </a:r>
            <a:endParaRPr/>
          </a:p>
        </p:txBody>
      </p:sp>
      <p:sp>
        <p:nvSpPr>
          <p:cNvPr id="470" name="Google Shape;470;p48"/>
          <p:cNvSpPr/>
          <p:nvPr/>
        </p:nvSpPr>
        <p:spPr>
          <a:xfrm>
            <a:off x="5723802" y="1619402"/>
            <a:ext cx="3211500" cy="855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1" name="Google Shape;471;p48"/>
          <p:cNvCxnSpPr/>
          <p:nvPr/>
        </p:nvCxnSpPr>
        <p:spPr>
          <a:xfrm>
            <a:off x="5776622" y="1900774"/>
            <a:ext cx="2322300" cy="0"/>
          </a:xfrm>
          <a:prstGeom prst="straightConnector1">
            <a:avLst/>
          </a:prstGeom>
          <a:noFill/>
          <a:ln cap="flat" cmpd="sng" w="28575">
            <a:solidFill>
              <a:schemeClr val="dk1"/>
            </a:solidFill>
            <a:prstDash val="solid"/>
            <a:round/>
            <a:headEnd len="med" w="med" type="none"/>
            <a:tailEnd len="med" w="med" type="triangle"/>
          </a:ln>
        </p:spPr>
      </p:cxnSp>
      <p:sp>
        <p:nvSpPr>
          <p:cNvPr id="472" name="Google Shape;472;p48"/>
          <p:cNvSpPr txBox="1"/>
          <p:nvPr/>
        </p:nvSpPr>
        <p:spPr>
          <a:xfrm>
            <a:off x="5776627" y="1607258"/>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endParaRPr i="1" sz="1000"/>
          </a:p>
        </p:txBody>
      </p:sp>
      <p:cxnSp>
        <p:nvCxnSpPr>
          <p:cNvPr id="473" name="Google Shape;473;p48"/>
          <p:cNvCxnSpPr/>
          <p:nvPr/>
        </p:nvCxnSpPr>
        <p:spPr>
          <a:xfrm>
            <a:off x="5776614" y="2356182"/>
            <a:ext cx="2322300" cy="0"/>
          </a:xfrm>
          <a:prstGeom prst="straightConnector1">
            <a:avLst/>
          </a:prstGeom>
          <a:noFill/>
          <a:ln cap="flat" cmpd="sng" w="28575">
            <a:solidFill>
              <a:schemeClr val="dk1"/>
            </a:solidFill>
            <a:prstDash val="solid"/>
            <a:round/>
            <a:headEnd len="med" w="med" type="triangle"/>
            <a:tailEnd len="med" w="med" type="none"/>
          </a:ln>
        </p:spPr>
      </p:cxnSp>
      <p:sp>
        <p:nvSpPr>
          <p:cNvPr id="474" name="Google Shape;474;p48"/>
          <p:cNvSpPr txBox="1"/>
          <p:nvPr/>
        </p:nvSpPr>
        <p:spPr>
          <a:xfrm>
            <a:off x="5776619" y="2004647"/>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Enc(</a:t>
            </a:r>
            <a:r>
              <a:rPr i="1" lang="en">
                <a:solidFill>
                  <a:schemeClr val="dk1"/>
                </a:solidFill>
              </a:rPr>
              <a:t>K</a:t>
            </a:r>
            <a:r>
              <a:rPr lang="en">
                <a:solidFill>
                  <a:schemeClr val="dk1"/>
                </a:solidFill>
              </a:rPr>
              <a:t>, </a:t>
            </a:r>
            <a:r>
              <a:rPr i="1" lang="en">
                <a:solidFill>
                  <a:schemeClr val="dk1"/>
                </a:solidFill>
              </a:rPr>
              <a:t>M</a:t>
            </a:r>
            <a:r>
              <a:rPr lang="en">
                <a:solidFill>
                  <a:schemeClr val="dk1"/>
                </a:solidFill>
              </a:rPr>
              <a:t>)</a:t>
            </a:r>
            <a:endParaRPr sz="1000"/>
          </a:p>
        </p:txBody>
      </p:sp>
      <p:sp>
        <p:nvSpPr>
          <p:cNvPr id="475" name="Google Shape;475;p48"/>
          <p:cNvSpPr txBox="1"/>
          <p:nvPr/>
        </p:nvSpPr>
        <p:spPr>
          <a:xfrm>
            <a:off x="8154540" y="1871575"/>
            <a:ext cx="790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rPr>
              <a:t>(repeat)</a:t>
            </a:r>
            <a:endParaRPr sz="1200"/>
          </a:p>
        </p:txBody>
      </p:sp>
      <p:sp>
        <p:nvSpPr>
          <p:cNvPr id="476" name="Google Shape;476;p48"/>
          <p:cNvSpPr/>
          <p:nvPr/>
        </p:nvSpPr>
        <p:spPr>
          <a:xfrm>
            <a:off x="5723802" y="3448202"/>
            <a:ext cx="3211500" cy="855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8"/>
          <p:cNvSpPr txBox="1"/>
          <p:nvPr/>
        </p:nvSpPr>
        <p:spPr>
          <a:xfrm>
            <a:off x="7026179" y="1094425"/>
            <a:ext cx="136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Alice (challenger)</a:t>
            </a:r>
            <a:endParaRPr sz="1200"/>
          </a:p>
        </p:txBody>
      </p:sp>
      <p:sp>
        <p:nvSpPr>
          <p:cNvPr id="478" name="Google Shape;478;p48"/>
          <p:cNvSpPr txBox="1"/>
          <p:nvPr/>
        </p:nvSpPr>
        <p:spPr>
          <a:xfrm>
            <a:off x="5524451" y="1094425"/>
            <a:ext cx="136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Eve (adversary)</a:t>
            </a:r>
            <a:endParaRPr sz="1200"/>
          </a:p>
        </p:txBody>
      </p:sp>
      <p:cxnSp>
        <p:nvCxnSpPr>
          <p:cNvPr id="479" name="Google Shape;479;p48"/>
          <p:cNvCxnSpPr/>
          <p:nvPr/>
        </p:nvCxnSpPr>
        <p:spPr>
          <a:xfrm>
            <a:off x="5776613" y="2847578"/>
            <a:ext cx="2322300" cy="0"/>
          </a:xfrm>
          <a:prstGeom prst="straightConnector1">
            <a:avLst/>
          </a:prstGeom>
          <a:noFill/>
          <a:ln cap="flat" cmpd="sng" w="28575">
            <a:solidFill>
              <a:schemeClr val="dk1"/>
            </a:solidFill>
            <a:prstDash val="solid"/>
            <a:round/>
            <a:headEnd len="med" w="med" type="none"/>
            <a:tailEnd len="med" w="med" type="triangle"/>
          </a:ln>
        </p:spPr>
      </p:cxnSp>
      <p:sp>
        <p:nvSpPr>
          <p:cNvPr id="480" name="Google Shape;480;p48"/>
          <p:cNvSpPr txBox="1"/>
          <p:nvPr/>
        </p:nvSpPr>
        <p:spPr>
          <a:xfrm>
            <a:off x="5776618" y="2496043"/>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r>
              <a:rPr lang="en" sz="800">
                <a:solidFill>
                  <a:schemeClr val="dk1"/>
                </a:solidFill>
              </a:rPr>
              <a:t>0</a:t>
            </a:r>
            <a:r>
              <a:rPr lang="en">
                <a:solidFill>
                  <a:schemeClr val="dk1"/>
                </a:solidFill>
              </a:rPr>
              <a:t> and </a:t>
            </a:r>
            <a:r>
              <a:rPr i="1" lang="en">
                <a:solidFill>
                  <a:schemeClr val="dk1"/>
                </a:solidFill>
              </a:rPr>
              <a:t>M</a:t>
            </a:r>
            <a:r>
              <a:rPr lang="en" sz="800">
                <a:solidFill>
                  <a:schemeClr val="dk1"/>
                </a:solidFill>
              </a:rPr>
              <a:t>1</a:t>
            </a:r>
            <a:endParaRPr sz="1000"/>
          </a:p>
        </p:txBody>
      </p:sp>
      <p:cxnSp>
        <p:nvCxnSpPr>
          <p:cNvPr id="481" name="Google Shape;481;p48"/>
          <p:cNvCxnSpPr/>
          <p:nvPr/>
        </p:nvCxnSpPr>
        <p:spPr>
          <a:xfrm>
            <a:off x="5776604" y="3302986"/>
            <a:ext cx="2322300" cy="0"/>
          </a:xfrm>
          <a:prstGeom prst="straightConnector1">
            <a:avLst/>
          </a:prstGeom>
          <a:noFill/>
          <a:ln cap="flat" cmpd="sng" w="28575">
            <a:solidFill>
              <a:schemeClr val="dk1"/>
            </a:solidFill>
            <a:prstDash val="solid"/>
            <a:round/>
            <a:headEnd len="med" w="med" type="triangle"/>
            <a:tailEnd len="med" w="med" type="none"/>
          </a:ln>
        </p:spPr>
      </p:cxnSp>
      <p:sp>
        <p:nvSpPr>
          <p:cNvPr id="482" name="Google Shape;482;p48"/>
          <p:cNvSpPr txBox="1"/>
          <p:nvPr/>
        </p:nvSpPr>
        <p:spPr>
          <a:xfrm>
            <a:off x="5776609" y="2951451"/>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Enc(</a:t>
            </a:r>
            <a:r>
              <a:rPr i="1" lang="en">
                <a:solidFill>
                  <a:schemeClr val="dk1"/>
                </a:solidFill>
              </a:rPr>
              <a:t>K</a:t>
            </a:r>
            <a:r>
              <a:rPr lang="en">
                <a:solidFill>
                  <a:schemeClr val="dk1"/>
                </a:solidFill>
              </a:rPr>
              <a:t>, </a:t>
            </a:r>
            <a:r>
              <a:rPr i="1" lang="en">
                <a:solidFill>
                  <a:schemeClr val="dk1"/>
                </a:solidFill>
              </a:rPr>
              <a:t>M</a:t>
            </a:r>
            <a:r>
              <a:rPr i="1" lang="en" sz="800">
                <a:solidFill>
                  <a:schemeClr val="dk1"/>
                </a:solidFill>
              </a:rPr>
              <a:t>b</a:t>
            </a:r>
            <a:r>
              <a:rPr lang="en">
                <a:solidFill>
                  <a:schemeClr val="dk1"/>
                </a:solidFill>
              </a:rPr>
              <a:t>)</a:t>
            </a:r>
            <a:endParaRPr sz="1000"/>
          </a:p>
        </p:txBody>
      </p:sp>
      <p:cxnSp>
        <p:nvCxnSpPr>
          <p:cNvPr id="483" name="Google Shape;483;p48"/>
          <p:cNvCxnSpPr/>
          <p:nvPr/>
        </p:nvCxnSpPr>
        <p:spPr>
          <a:xfrm>
            <a:off x="5776622" y="3729574"/>
            <a:ext cx="2322300" cy="0"/>
          </a:xfrm>
          <a:prstGeom prst="straightConnector1">
            <a:avLst/>
          </a:prstGeom>
          <a:noFill/>
          <a:ln cap="flat" cmpd="sng" w="28575">
            <a:solidFill>
              <a:schemeClr val="dk1"/>
            </a:solidFill>
            <a:prstDash val="solid"/>
            <a:round/>
            <a:headEnd len="med" w="med" type="none"/>
            <a:tailEnd len="med" w="med" type="triangle"/>
          </a:ln>
        </p:spPr>
      </p:cxnSp>
      <p:sp>
        <p:nvSpPr>
          <p:cNvPr id="484" name="Google Shape;484;p48"/>
          <p:cNvSpPr txBox="1"/>
          <p:nvPr/>
        </p:nvSpPr>
        <p:spPr>
          <a:xfrm>
            <a:off x="5776627" y="3436058"/>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endParaRPr i="1" sz="1000"/>
          </a:p>
        </p:txBody>
      </p:sp>
      <p:cxnSp>
        <p:nvCxnSpPr>
          <p:cNvPr id="485" name="Google Shape;485;p48"/>
          <p:cNvCxnSpPr/>
          <p:nvPr/>
        </p:nvCxnSpPr>
        <p:spPr>
          <a:xfrm>
            <a:off x="5776614" y="4184982"/>
            <a:ext cx="2322300" cy="0"/>
          </a:xfrm>
          <a:prstGeom prst="straightConnector1">
            <a:avLst/>
          </a:prstGeom>
          <a:noFill/>
          <a:ln cap="flat" cmpd="sng" w="28575">
            <a:solidFill>
              <a:schemeClr val="dk1"/>
            </a:solidFill>
            <a:prstDash val="solid"/>
            <a:round/>
            <a:headEnd len="med" w="med" type="triangle"/>
            <a:tailEnd len="med" w="med" type="none"/>
          </a:ln>
        </p:spPr>
      </p:cxnSp>
      <p:sp>
        <p:nvSpPr>
          <p:cNvPr id="486" name="Google Shape;486;p48"/>
          <p:cNvSpPr txBox="1"/>
          <p:nvPr/>
        </p:nvSpPr>
        <p:spPr>
          <a:xfrm>
            <a:off x="5776619" y="3833447"/>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Enc(</a:t>
            </a:r>
            <a:r>
              <a:rPr i="1" lang="en">
                <a:solidFill>
                  <a:schemeClr val="dk1"/>
                </a:solidFill>
              </a:rPr>
              <a:t>K</a:t>
            </a:r>
            <a:r>
              <a:rPr lang="en">
                <a:solidFill>
                  <a:schemeClr val="dk1"/>
                </a:solidFill>
              </a:rPr>
              <a:t>, </a:t>
            </a:r>
            <a:r>
              <a:rPr i="1" lang="en">
                <a:solidFill>
                  <a:schemeClr val="dk1"/>
                </a:solidFill>
              </a:rPr>
              <a:t>M</a:t>
            </a:r>
            <a:r>
              <a:rPr lang="en">
                <a:solidFill>
                  <a:schemeClr val="dk1"/>
                </a:solidFill>
              </a:rPr>
              <a:t>)</a:t>
            </a:r>
            <a:endParaRPr sz="1000"/>
          </a:p>
        </p:txBody>
      </p:sp>
      <p:cxnSp>
        <p:nvCxnSpPr>
          <p:cNvPr id="487" name="Google Shape;487;p48"/>
          <p:cNvCxnSpPr/>
          <p:nvPr/>
        </p:nvCxnSpPr>
        <p:spPr>
          <a:xfrm>
            <a:off x="5681075" y="1463725"/>
            <a:ext cx="0" cy="3452400"/>
          </a:xfrm>
          <a:prstGeom prst="straightConnector1">
            <a:avLst/>
          </a:prstGeom>
          <a:noFill/>
          <a:ln cap="flat" cmpd="sng" w="28575">
            <a:solidFill>
              <a:schemeClr val="dk1"/>
            </a:solidFill>
            <a:prstDash val="solid"/>
            <a:round/>
            <a:headEnd len="med" w="med" type="none"/>
            <a:tailEnd len="med" w="med" type="none"/>
          </a:ln>
        </p:spPr>
      </p:cxnSp>
      <p:cxnSp>
        <p:nvCxnSpPr>
          <p:cNvPr id="488" name="Google Shape;488;p48"/>
          <p:cNvCxnSpPr/>
          <p:nvPr/>
        </p:nvCxnSpPr>
        <p:spPr>
          <a:xfrm>
            <a:off x="8171825" y="1463725"/>
            <a:ext cx="0" cy="3452400"/>
          </a:xfrm>
          <a:prstGeom prst="straightConnector1">
            <a:avLst/>
          </a:prstGeom>
          <a:noFill/>
          <a:ln cap="flat" cmpd="sng" w="28575">
            <a:solidFill>
              <a:schemeClr val="dk1"/>
            </a:solidFill>
            <a:prstDash val="solid"/>
            <a:round/>
            <a:headEnd len="med" w="med" type="none"/>
            <a:tailEnd len="med" w="med" type="none"/>
          </a:ln>
        </p:spPr>
      </p:cxnSp>
      <p:sp>
        <p:nvSpPr>
          <p:cNvPr id="489" name="Google Shape;489;p48"/>
          <p:cNvSpPr txBox="1"/>
          <p:nvPr/>
        </p:nvSpPr>
        <p:spPr>
          <a:xfrm>
            <a:off x="8154540" y="3700375"/>
            <a:ext cx="790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rPr>
              <a:t>(repeat)</a:t>
            </a:r>
            <a:endParaRPr sz="1200"/>
          </a:p>
        </p:txBody>
      </p:sp>
      <p:sp>
        <p:nvSpPr>
          <p:cNvPr id="490" name="Google Shape;490;p48"/>
          <p:cNvSpPr txBox="1"/>
          <p:nvPr/>
        </p:nvSpPr>
        <p:spPr>
          <a:xfrm>
            <a:off x="8194722" y="2800296"/>
            <a:ext cx="790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1"/>
                </a:solidFill>
              </a:rPr>
              <a:t>pick </a:t>
            </a:r>
            <a:r>
              <a:rPr i="1" lang="en" sz="1200">
                <a:solidFill>
                  <a:schemeClr val="dk1"/>
                </a:solidFill>
              </a:rPr>
              <a:t>b</a:t>
            </a:r>
            <a:endParaRPr i="1" sz="1200"/>
          </a:p>
        </p:txBody>
      </p:sp>
      <p:sp>
        <p:nvSpPr>
          <p:cNvPr id="491" name="Google Shape;491;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9"/>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Defining Confidentiality: IND-CPA</a:t>
            </a:r>
            <a:endParaRPr/>
          </a:p>
        </p:txBody>
      </p:sp>
      <p:sp>
        <p:nvSpPr>
          <p:cNvPr id="497" name="Google Shape;497;p49"/>
          <p:cNvSpPr txBox="1"/>
          <p:nvPr>
            <p:ph idx="1" type="body"/>
          </p:nvPr>
        </p:nvSpPr>
        <p:spPr>
          <a:xfrm>
            <a:off x="198500" y="1246825"/>
            <a:ext cx="5142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Eve may choose plaintexts to send to Alice and receives their ciphertexts</a:t>
            </a:r>
            <a:endParaRPr/>
          </a:p>
          <a:p>
            <a:pPr indent="-342900" lvl="0" marL="457200" rtl="0" algn="l">
              <a:spcBef>
                <a:spcPts val="0"/>
              </a:spcBef>
              <a:spcAft>
                <a:spcPts val="0"/>
              </a:spcAft>
              <a:buSzPts val="1800"/>
              <a:buAutoNum type="arabicPeriod"/>
            </a:pPr>
            <a:r>
              <a:rPr lang="en"/>
              <a:t>Eve issues a pair of plaintexts </a:t>
            </a:r>
            <a:r>
              <a:rPr i="1" lang="en"/>
              <a:t>M</a:t>
            </a:r>
            <a:r>
              <a:rPr lang="en" sz="1200"/>
              <a:t>0</a:t>
            </a:r>
            <a:r>
              <a:rPr lang="en"/>
              <a:t> and </a:t>
            </a:r>
            <a:r>
              <a:rPr i="1" lang="en"/>
              <a:t>M</a:t>
            </a:r>
            <a:r>
              <a:rPr lang="en" sz="1200"/>
              <a:t>1</a:t>
            </a:r>
            <a:r>
              <a:rPr lang="en"/>
              <a:t> to Alice</a:t>
            </a:r>
            <a:endParaRPr/>
          </a:p>
          <a:p>
            <a:pPr indent="-342900" lvl="0" marL="457200" rtl="0" algn="l">
              <a:spcBef>
                <a:spcPts val="0"/>
              </a:spcBef>
              <a:spcAft>
                <a:spcPts val="0"/>
              </a:spcAft>
              <a:buSzPts val="1800"/>
              <a:buAutoNum type="arabicPeriod"/>
            </a:pPr>
            <a:r>
              <a:rPr lang="en"/>
              <a:t>Alice randomly chooses either </a:t>
            </a:r>
            <a:r>
              <a:rPr i="1" lang="en"/>
              <a:t>M</a:t>
            </a:r>
            <a:r>
              <a:rPr lang="en" sz="1200"/>
              <a:t>0</a:t>
            </a:r>
            <a:r>
              <a:rPr lang="en"/>
              <a:t> or </a:t>
            </a:r>
            <a:r>
              <a:rPr i="1" lang="en"/>
              <a:t>M</a:t>
            </a:r>
            <a:r>
              <a:rPr lang="en" sz="1200"/>
              <a:t>1</a:t>
            </a:r>
            <a:r>
              <a:rPr lang="en"/>
              <a:t> to encrypt and sends the encryption back</a:t>
            </a:r>
            <a:endParaRPr/>
          </a:p>
          <a:p>
            <a:pPr indent="-317500" lvl="1" marL="914400" rtl="0" algn="l">
              <a:spcBef>
                <a:spcPts val="0"/>
              </a:spcBef>
              <a:spcAft>
                <a:spcPts val="0"/>
              </a:spcAft>
              <a:buSzPts val="1400"/>
              <a:buAutoNum type="alphaLcPeriod"/>
            </a:pPr>
            <a:r>
              <a:rPr lang="en"/>
              <a:t>Alice does not tell Eve which one was encrypted!</a:t>
            </a:r>
            <a:endParaRPr/>
          </a:p>
          <a:p>
            <a:pPr indent="-342900" lvl="0" marL="457200" rtl="0" algn="l">
              <a:spcBef>
                <a:spcPts val="0"/>
              </a:spcBef>
              <a:spcAft>
                <a:spcPts val="0"/>
              </a:spcAft>
              <a:buSzPts val="1800"/>
              <a:buAutoNum type="arabicPeriod"/>
            </a:pPr>
            <a:r>
              <a:rPr lang="en"/>
              <a:t>Eve may again choose plaintexts to send to Alice and receives their ciphertexts</a:t>
            </a:r>
            <a:endParaRPr/>
          </a:p>
          <a:p>
            <a:pPr indent="-342900" lvl="0" marL="457200" rtl="0" algn="l">
              <a:spcBef>
                <a:spcPts val="0"/>
              </a:spcBef>
              <a:spcAft>
                <a:spcPts val="0"/>
              </a:spcAft>
              <a:buSzPts val="1800"/>
              <a:buAutoNum type="arabicPeriod"/>
            </a:pPr>
            <a:r>
              <a:rPr lang="en"/>
              <a:t>Eventually, Eve outputs a guess as to whether Alice encrypted </a:t>
            </a:r>
            <a:r>
              <a:rPr i="1" lang="en"/>
              <a:t>M</a:t>
            </a:r>
            <a:r>
              <a:rPr lang="en" sz="1200"/>
              <a:t>0</a:t>
            </a:r>
            <a:r>
              <a:rPr lang="en"/>
              <a:t> or </a:t>
            </a:r>
            <a:r>
              <a:rPr i="1" lang="en"/>
              <a:t>M</a:t>
            </a:r>
            <a:r>
              <a:rPr lang="en" sz="1200"/>
              <a:t>1</a:t>
            </a:r>
            <a:endParaRPr/>
          </a:p>
        </p:txBody>
      </p:sp>
      <p:sp>
        <p:nvSpPr>
          <p:cNvPr id="498" name="Google Shape;498;p49"/>
          <p:cNvSpPr/>
          <p:nvPr/>
        </p:nvSpPr>
        <p:spPr>
          <a:xfrm>
            <a:off x="5723802" y="1619402"/>
            <a:ext cx="3211500" cy="855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9" name="Google Shape;499;p49"/>
          <p:cNvCxnSpPr/>
          <p:nvPr/>
        </p:nvCxnSpPr>
        <p:spPr>
          <a:xfrm>
            <a:off x="5776622" y="1900774"/>
            <a:ext cx="2322300" cy="0"/>
          </a:xfrm>
          <a:prstGeom prst="straightConnector1">
            <a:avLst/>
          </a:prstGeom>
          <a:noFill/>
          <a:ln cap="flat" cmpd="sng" w="28575">
            <a:solidFill>
              <a:schemeClr val="dk1"/>
            </a:solidFill>
            <a:prstDash val="solid"/>
            <a:round/>
            <a:headEnd len="med" w="med" type="none"/>
            <a:tailEnd len="med" w="med" type="triangle"/>
          </a:ln>
        </p:spPr>
      </p:cxnSp>
      <p:sp>
        <p:nvSpPr>
          <p:cNvPr id="500" name="Google Shape;500;p49"/>
          <p:cNvSpPr txBox="1"/>
          <p:nvPr/>
        </p:nvSpPr>
        <p:spPr>
          <a:xfrm>
            <a:off x="5776627" y="1607258"/>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endParaRPr i="1" sz="1000"/>
          </a:p>
        </p:txBody>
      </p:sp>
      <p:cxnSp>
        <p:nvCxnSpPr>
          <p:cNvPr id="501" name="Google Shape;501;p49"/>
          <p:cNvCxnSpPr/>
          <p:nvPr/>
        </p:nvCxnSpPr>
        <p:spPr>
          <a:xfrm>
            <a:off x="5776614" y="2356182"/>
            <a:ext cx="2322300" cy="0"/>
          </a:xfrm>
          <a:prstGeom prst="straightConnector1">
            <a:avLst/>
          </a:prstGeom>
          <a:noFill/>
          <a:ln cap="flat" cmpd="sng" w="28575">
            <a:solidFill>
              <a:schemeClr val="dk1"/>
            </a:solidFill>
            <a:prstDash val="solid"/>
            <a:round/>
            <a:headEnd len="med" w="med" type="triangle"/>
            <a:tailEnd len="med" w="med" type="none"/>
          </a:ln>
        </p:spPr>
      </p:cxnSp>
      <p:sp>
        <p:nvSpPr>
          <p:cNvPr id="502" name="Google Shape;502;p49"/>
          <p:cNvSpPr txBox="1"/>
          <p:nvPr/>
        </p:nvSpPr>
        <p:spPr>
          <a:xfrm>
            <a:off x="5776619" y="2004647"/>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Enc(</a:t>
            </a:r>
            <a:r>
              <a:rPr i="1" lang="en">
                <a:solidFill>
                  <a:schemeClr val="dk1"/>
                </a:solidFill>
              </a:rPr>
              <a:t>K</a:t>
            </a:r>
            <a:r>
              <a:rPr lang="en">
                <a:solidFill>
                  <a:schemeClr val="dk1"/>
                </a:solidFill>
              </a:rPr>
              <a:t>, </a:t>
            </a:r>
            <a:r>
              <a:rPr i="1" lang="en">
                <a:solidFill>
                  <a:schemeClr val="dk1"/>
                </a:solidFill>
              </a:rPr>
              <a:t>M</a:t>
            </a:r>
            <a:r>
              <a:rPr lang="en">
                <a:solidFill>
                  <a:schemeClr val="dk1"/>
                </a:solidFill>
              </a:rPr>
              <a:t>)</a:t>
            </a:r>
            <a:endParaRPr sz="1000"/>
          </a:p>
        </p:txBody>
      </p:sp>
      <p:sp>
        <p:nvSpPr>
          <p:cNvPr id="503" name="Google Shape;503;p49"/>
          <p:cNvSpPr txBox="1"/>
          <p:nvPr/>
        </p:nvSpPr>
        <p:spPr>
          <a:xfrm>
            <a:off x="8154540" y="1871575"/>
            <a:ext cx="790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rPr>
              <a:t>(repeat)</a:t>
            </a:r>
            <a:endParaRPr sz="1200"/>
          </a:p>
        </p:txBody>
      </p:sp>
      <p:sp>
        <p:nvSpPr>
          <p:cNvPr id="504" name="Google Shape;504;p49"/>
          <p:cNvSpPr/>
          <p:nvPr/>
        </p:nvSpPr>
        <p:spPr>
          <a:xfrm>
            <a:off x="5723802" y="3448202"/>
            <a:ext cx="3211500" cy="855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9"/>
          <p:cNvSpPr txBox="1"/>
          <p:nvPr/>
        </p:nvSpPr>
        <p:spPr>
          <a:xfrm>
            <a:off x="7026179" y="1094425"/>
            <a:ext cx="136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Alice (challenger)</a:t>
            </a:r>
            <a:endParaRPr sz="1200"/>
          </a:p>
        </p:txBody>
      </p:sp>
      <p:sp>
        <p:nvSpPr>
          <p:cNvPr id="506" name="Google Shape;506;p49"/>
          <p:cNvSpPr txBox="1"/>
          <p:nvPr/>
        </p:nvSpPr>
        <p:spPr>
          <a:xfrm>
            <a:off x="5524451" y="1094425"/>
            <a:ext cx="136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Eve (adversary)</a:t>
            </a:r>
            <a:endParaRPr sz="1200"/>
          </a:p>
        </p:txBody>
      </p:sp>
      <p:cxnSp>
        <p:nvCxnSpPr>
          <p:cNvPr id="507" name="Google Shape;507;p49"/>
          <p:cNvCxnSpPr/>
          <p:nvPr/>
        </p:nvCxnSpPr>
        <p:spPr>
          <a:xfrm>
            <a:off x="5776613" y="2847578"/>
            <a:ext cx="2322300" cy="0"/>
          </a:xfrm>
          <a:prstGeom prst="straightConnector1">
            <a:avLst/>
          </a:prstGeom>
          <a:noFill/>
          <a:ln cap="flat" cmpd="sng" w="28575">
            <a:solidFill>
              <a:schemeClr val="dk1"/>
            </a:solidFill>
            <a:prstDash val="solid"/>
            <a:round/>
            <a:headEnd len="med" w="med" type="none"/>
            <a:tailEnd len="med" w="med" type="triangle"/>
          </a:ln>
        </p:spPr>
      </p:cxnSp>
      <p:sp>
        <p:nvSpPr>
          <p:cNvPr id="508" name="Google Shape;508;p49"/>
          <p:cNvSpPr txBox="1"/>
          <p:nvPr/>
        </p:nvSpPr>
        <p:spPr>
          <a:xfrm>
            <a:off x="5776618" y="2496043"/>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r>
              <a:rPr lang="en" sz="800">
                <a:solidFill>
                  <a:schemeClr val="dk1"/>
                </a:solidFill>
              </a:rPr>
              <a:t>0</a:t>
            </a:r>
            <a:r>
              <a:rPr lang="en">
                <a:solidFill>
                  <a:schemeClr val="dk1"/>
                </a:solidFill>
              </a:rPr>
              <a:t> and </a:t>
            </a:r>
            <a:r>
              <a:rPr i="1" lang="en">
                <a:solidFill>
                  <a:schemeClr val="dk1"/>
                </a:solidFill>
              </a:rPr>
              <a:t>M</a:t>
            </a:r>
            <a:r>
              <a:rPr lang="en" sz="800">
                <a:solidFill>
                  <a:schemeClr val="dk1"/>
                </a:solidFill>
              </a:rPr>
              <a:t>1</a:t>
            </a:r>
            <a:endParaRPr sz="1000"/>
          </a:p>
        </p:txBody>
      </p:sp>
      <p:cxnSp>
        <p:nvCxnSpPr>
          <p:cNvPr id="509" name="Google Shape;509;p49"/>
          <p:cNvCxnSpPr/>
          <p:nvPr/>
        </p:nvCxnSpPr>
        <p:spPr>
          <a:xfrm>
            <a:off x="5776604" y="3302986"/>
            <a:ext cx="2322300" cy="0"/>
          </a:xfrm>
          <a:prstGeom prst="straightConnector1">
            <a:avLst/>
          </a:prstGeom>
          <a:noFill/>
          <a:ln cap="flat" cmpd="sng" w="28575">
            <a:solidFill>
              <a:schemeClr val="dk1"/>
            </a:solidFill>
            <a:prstDash val="solid"/>
            <a:round/>
            <a:headEnd len="med" w="med" type="triangle"/>
            <a:tailEnd len="med" w="med" type="none"/>
          </a:ln>
        </p:spPr>
      </p:cxnSp>
      <p:sp>
        <p:nvSpPr>
          <p:cNvPr id="510" name="Google Shape;510;p49"/>
          <p:cNvSpPr txBox="1"/>
          <p:nvPr/>
        </p:nvSpPr>
        <p:spPr>
          <a:xfrm>
            <a:off x="5776609" y="2951451"/>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Enc(</a:t>
            </a:r>
            <a:r>
              <a:rPr i="1" lang="en">
                <a:solidFill>
                  <a:schemeClr val="dk1"/>
                </a:solidFill>
              </a:rPr>
              <a:t>K</a:t>
            </a:r>
            <a:r>
              <a:rPr lang="en">
                <a:solidFill>
                  <a:schemeClr val="dk1"/>
                </a:solidFill>
              </a:rPr>
              <a:t>, </a:t>
            </a:r>
            <a:r>
              <a:rPr i="1" lang="en">
                <a:solidFill>
                  <a:schemeClr val="dk1"/>
                </a:solidFill>
              </a:rPr>
              <a:t>M</a:t>
            </a:r>
            <a:r>
              <a:rPr i="1" lang="en" sz="800">
                <a:solidFill>
                  <a:schemeClr val="dk1"/>
                </a:solidFill>
              </a:rPr>
              <a:t>b</a:t>
            </a:r>
            <a:r>
              <a:rPr lang="en">
                <a:solidFill>
                  <a:schemeClr val="dk1"/>
                </a:solidFill>
              </a:rPr>
              <a:t>)</a:t>
            </a:r>
            <a:endParaRPr sz="1000"/>
          </a:p>
        </p:txBody>
      </p:sp>
      <p:cxnSp>
        <p:nvCxnSpPr>
          <p:cNvPr id="511" name="Google Shape;511;p49"/>
          <p:cNvCxnSpPr/>
          <p:nvPr/>
        </p:nvCxnSpPr>
        <p:spPr>
          <a:xfrm>
            <a:off x="5776622" y="3729574"/>
            <a:ext cx="2322300" cy="0"/>
          </a:xfrm>
          <a:prstGeom prst="straightConnector1">
            <a:avLst/>
          </a:prstGeom>
          <a:noFill/>
          <a:ln cap="flat" cmpd="sng" w="28575">
            <a:solidFill>
              <a:schemeClr val="dk1"/>
            </a:solidFill>
            <a:prstDash val="solid"/>
            <a:round/>
            <a:headEnd len="med" w="med" type="none"/>
            <a:tailEnd len="med" w="med" type="triangle"/>
          </a:ln>
        </p:spPr>
      </p:cxnSp>
      <p:sp>
        <p:nvSpPr>
          <p:cNvPr id="512" name="Google Shape;512;p49"/>
          <p:cNvSpPr txBox="1"/>
          <p:nvPr/>
        </p:nvSpPr>
        <p:spPr>
          <a:xfrm>
            <a:off x="5776627" y="3436058"/>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endParaRPr i="1" sz="1000"/>
          </a:p>
        </p:txBody>
      </p:sp>
      <p:cxnSp>
        <p:nvCxnSpPr>
          <p:cNvPr id="513" name="Google Shape;513;p49"/>
          <p:cNvCxnSpPr/>
          <p:nvPr/>
        </p:nvCxnSpPr>
        <p:spPr>
          <a:xfrm>
            <a:off x="5776614" y="4184982"/>
            <a:ext cx="2322300" cy="0"/>
          </a:xfrm>
          <a:prstGeom prst="straightConnector1">
            <a:avLst/>
          </a:prstGeom>
          <a:noFill/>
          <a:ln cap="flat" cmpd="sng" w="28575">
            <a:solidFill>
              <a:schemeClr val="dk1"/>
            </a:solidFill>
            <a:prstDash val="solid"/>
            <a:round/>
            <a:headEnd len="med" w="med" type="triangle"/>
            <a:tailEnd len="med" w="med" type="none"/>
          </a:ln>
        </p:spPr>
      </p:cxnSp>
      <p:sp>
        <p:nvSpPr>
          <p:cNvPr id="514" name="Google Shape;514;p49"/>
          <p:cNvSpPr txBox="1"/>
          <p:nvPr/>
        </p:nvSpPr>
        <p:spPr>
          <a:xfrm>
            <a:off x="5776619" y="3833447"/>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Enc(</a:t>
            </a:r>
            <a:r>
              <a:rPr i="1" lang="en">
                <a:solidFill>
                  <a:schemeClr val="dk1"/>
                </a:solidFill>
              </a:rPr>
              <a:t>K</a:t>
            </a:r>
            <a:r>
              <a:rPr lang="en">
                <a:solidFill>
                  <a:schemeClr val="dk1"/>
                </a:solidFill>
              </a:rPr>
              <a:t>, </a:t>
            </a:r>
            <a:r>
              <a:rPr i="1" lang="en">
                <a:solidFill>
                  <a:schemeClr val="dk1"/>
                </a:solidFill>
              </a:rPr>
              <a:t>M</a:t>
            </a:r>
            <a:r>
              <a:rPr lang="en">
                <a:solidFill>
                  <a:schemeClr val="dk1"/>
                </a:solidFill>
              </a:rPr>
              <a:t>)</a:t>
            </a:r>
            <a:endParaRPr sz="1000"/>
          </a:p>
        </p:txBody>
      </p:sp>
      <p:cxnSp>
        <p:nvCxnSpPr>
          <p:cNvPr id="515" name="Google Shape;515;p49"/>
          <p:cNvCxnSpPr/>
          <p:nvPr/>
        </p:nvCxnSpPr>
        <p:spPr>
          <a:xfrm>
            <a:off x="5808581" y="4697018"/>
            <a:ext cx="0" cy="412200"/>
          </a:xfrm>
          <a:prstGeom prst="straightConnector1">
            <a:avLst/>
          </a:prstGeom>
          <a:noFill/>
          <a:ln cap="flat" cmpd="sng" w="28575">
            <a:solidFill>
              <a:schemeClr val="dk1"/>
            </a:solidFill>
            <a:prstDash val="solid"/>
            <a:round/>
            <a:headEnd len="med" w="med" type="none"/>
            <a:tailEnd len="med" w="med" type="triangle"/>
          </a:ln>
        </p:spPr>
      </p:cxnSp>
      <p:sp>
        <p:nvSpPr>
          <p:cNvPr id="516" name="Google Shape;516;p49"/>
          <p:cNvSpPr txBox="1"/>
          <p:nvPr/>
        </p:nvSpPr>
        <p:spPr>
          <a:xfrm>
            <a:off x="5808577" y="4659925"/>
            <a:ext cx="1881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dk1"/>
                </a:solidFill>
              </a:rPr>
              <a:t>Guess </a:t>
            </a:r>
            <a:r>
              <a:rPr i="1" lang="en">
                <a:solidFill>
                  <a:schemeClr val="dk1"/>
                </a:solidFill>
              </a:rPr>
              <a:t>b</a:t>
            </a:r>
            <a:r>
              <a:rPr lang="en">
                <a:solidFill>
                  <a:schemeClr val="dk1"/>
                </a:solidFill>
              </a:rPr>
              <a:t> = 0 or </a:t>
            </a:r>
            <a:r>
              <a:rPr i="1" lang="en">
                <a:solidFill>
                  <a:schemeClr val="dk1"/>
                </a:solidFill>
              </a:rPr>
              <a:t>b</a:t>
            </a:r>
            <a:r>
              <a:rPr lang="en">
                <a:solidFill>
                  <a:schemeClr val="dk1"/>
                </a:solidFill>
              </a:rPr>
              <a:t> = 1</a:t>
            </a:r>
            <a:endParaRPr sz="1000"/>
          </a:p>
        </p:txBody>
      </p:sp>
      <p:cxnSp>
        <p:nvCxnSpPr>
          <p:cNvPr id="517" name="Google Shape;517;p49"/>
          <p:cNvCxnSpPr/>
          <p:nvPr/>
        </p:nvCxnSpPr>
        <p:spPr>
          <a:xfrm>
            <a:off x="5681075" y="1463725"/>
            <a:ext cx="0" cy="3452400"/>
          </a:xfrm>
          <a:prstGeom prst="straightConnector1">
            <a:avLst/>
          </a:prstGeom>
          <a:noFill/>
          <a:ln cap="flat" cmpd="sng" w="28575">
            <a:solidFill>
              <a:schemeClr val="dk1"/>
            </a:solidFill>
            <a:prstDash val="solid"/>
            <a:round/>
            <a:headEnd len="med" w="med" type="none"/>
            <a:tailEnd len="med" w="med" type="none"/>
          </a:ln>
        </p:spPr>
      </p:cxnSp>
      <p:cxnSp>
        <p:nvCxnSpPr>
          <p:cNvPr id="518" name="Google Shape;518;p49"/>
          <p:cNvCxnSpPr/>
          <p:nvPr/>
        </p:nvCxnSpPr>
        <p:spPr>
          <a:xfrm>
            <a:off x="8171825" y="1463725"/>
            <a:ext cx="0" cy="3452400"/>
          </a:xfrm>
          <a:prstGeom prst="straightConnector1">
            <a:avLst/>
          </a:prstGeom>
          <a:noFill/>
          <a:ln cap="flat" cmpd="sng" w="28575">
            <a:solidFill>
              <a:schemeClr val="dk1"/>
            </a:solidFill>
            <a:prstDash val="solid"/>
            <a:round/>
            <a:headEnd len="med" w="med" type="none"/>
            <a:tailEnd len="med" w="med" type="none"/>
          </a:ln>
        </p:spPr>
      </p:cxnSp>
      <p:sp>
        <p:nvSpPr>
          <p:cNvPr id="519" name="Google Shape;519;p49"/>
          <p:cNvSpPr txBox="1"/>
          <p:nvPr/>
        </p:nvSpPr>
        <p:spPr>
          <a:xfrm>
            <a:off x="8154540" y="3700375"/>
            <a:ext cx="790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rPr>
              <a:t>(repeat)</a:t>
            </a:r>
            <a:endParaRPr sz="1200"/>
          </a:p>
        </p:txBody>
      </p:sp>
      <p:sp>
        <p:nvSpPr>
          <p:cNvPr id="520" name="Google Shape;520;p49"/>
          <p:cNvSpPr txBox="1"/>
          <p:nvPr/>
        </p:nvSpPr>
        <p:spPr>
          <a:xfrm>
            <a:off x="8194722" y="2800296"/>
            <a:ext cx="790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1"/>
                </a:solidFill>
              </a:rPr>
              <a:t>pick </a:t>
            </a:r>
            <a:r>
              <a:rPr i="1" lang="en" sz="1200">
                <a:solidFill>
                  <a:schemeClr val="dk1"/>
                </a:solidFill>
              </a:rPr>
              <a:t>b</a:t>
            </a:r>
            <a:endParaRPr i="1" sz="1200"/>
          </a:p>
        </p:txBody>
      </p:sp>
      <p:sp>
        <p:nvSpPr>
          <p:cNvPr id="521" name="Google Shape;521;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0"/>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Defining Confidentiality: IND-CPA</a:t>
            </a:r>
            <a:endParaRPr/>
          </a:p>
        </p:txBody>
      </p:sp>
      <p:sp>
        <p:nvSpPr>
          <p:cNvPr id="527" name="Google Shape;527;p50"/>
          <p:cNvSpPr txBox="1"/>
          <p:nvPr>
            <p:ph idx="1" type="body"/>
          </p:nvPr>
        </p:nvSpPr>
        <p:spPr>
          <a:xfrm>
            <a:off x="198500" y="1246825"/>
            <a:ext cx="8520600" cy="376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If Eve correctly guesses which message Alice encrypted, then Eve wins. Otherwise, she loses.</a:t>
            </a:r>
            <a:endParaRPr/>
          </a:p>
          <a:p>
            <a:pPr indent="-342900" lvl="0" marL="457200" rtl="0" algn="l">
              <a:spcBef>
                <a:spcPts val="0"/>
              </a:spcBef>
              <a:spcAft>
                <a:spcPts val="0"/>
              </a:spcAft>
              <a:buSzPts val="1800"/>
              <a:buChar char="●"/>
            </a:pPr>
            <a:r>
              <a:rPr lang="en"/>
              <a:t>How does Eve guess whether </a:t>
            </a:r>
            <a:r>
              <a:rPr i="1" lang="en"/>
              <a:t>M</a:t>
            </a:r>
            <a:r>
              <a:rPr lang="en" sz="1200"/>
              <a:t>0</a:t>
            </a:r>
            <a:r>
              <a:rPr lang="en"/>
              <a:t> or </a:t>
            </a:r>
            <a:r>
              <a:rPr i="1" lang="en"/>
              <a:t>M</a:t>
            </a:r>
            <a:r>
              <a:rPr lang="en" sz="1200"/>
              <a:t>1</a:t>
            </a:r>
            <a:r>
              <a:rPr lang="en"/>
              <a:t> was encrypted? What strategy does she use?</a:t>
            </a:r>
            <a:endParaRPr/>
          </a:p>
          <a:p>
            <a:pPr indent="-317500" lvl="1" marL="914400" rtl="0" algn="l">
              <a:spcBef>
                <a:spcPts val="0"/>
              </a:spcBef>
              <a:spcAft>
                <a:spcPts val="0"/>
              </a:spcAft>
              <a:buSzPts val="1400"/>
              <a:buChar char="○"/>
            </a:pPr>
            <a:r>
              <a:rPr lang="en"/>
              <a:t>We don’t </a:t>
            </a:r>
            <a:r>
              <a:rPr i="1" lang="en"/>
              <a:t>assume</a:t>
            </a:r>
            <a:r>
              <a:rPr lang="en"/>
              <a:t> she uses a particular strategy; Eve represents all possible strategies</a:t>
            </a:r>
            <a:endParaRPr/>
          </a:p>
          <a:p>
            <a:pPr indent="-342900" lvl="0" marL="457200" rtl="0" algn="l">
              <a:spcBef>
                <a:spcPts val="0"/>
              </a:spcBef>
              <a:spcAft>
                <a:spcPts val="0"/>
              </a:spcAft>
              <a:buSzPts val="1800"/>
              <a:buChar char="●"/>
            </a:pPr>
            <a:r>
              <a:rPr lang="en"/>
              <a:t>Proving insecurity: There exists at least </a:t>
            </a:r>
            <a:r>
              <a:rPr i="1" lang="en"/>
              <a:t>one</a:t>
            </a:r>
            <a:r>
              <a:rPr lang="en"/>
              <a:t> strategy that can win the IND-CPA game with probability &gt; 1/2 </a:t>
            </a:r>
            <a:endParaRPr/>
          </a:p>
          <a:p>
            <a:pPr indent="-317500" lvl="1" marL="914400" rtl="0" algn="l">
              <a:spcBef>
                <a:spcPts val="0"/>
              </a:spcBef>
              <a:spcAft>
                <a:spcPts val="0"/>
              </a:spcAft>
              <a:buSzPts val="1400"/>
              <a:buChar char="○"/>
            </a:pPr>
            <a:r>
              <a:rPr lang="en"/>
              <a:t>1/2 is the probability of winning by random guessing</a:t>
            </a:r>
            <a:endParaRPr/>
          </a:p>
          <a:p>
            <a:pPr indent="-317500" lvl="1" marL="914400" rtl="0" algn="l">
              <a:spcBef>
                <a:spcPts val="0"/>
              </a:spcBef>
              <a:spcAft>
                <a:spcPts val="0"/>
              </a:spcAft>
              <a:buSzPts val="1400"/>
              <a:buChar char="○"/>
            </a:pPr>
            <a:r>
              <a:rPr lang="en"/>
              <a:t>If you can be better than random, then the ciphertext has leaked information, and Eve is able to learn it and use it to gain an advantage!</a:t>
            </a:r>
            <a:endParaRPr/>
          </a:p>
          <a:p>
            <a:pPr indent="-342900" lvl="0" marL="457200" rtl="0" algn="l">
              <a:spcBef>
                <a:spcPts val="0"/>
              </a:spcBef>
              <a:spcAft>
                <a:spcPts val="0"/>
              </a:spcAft>
              <a:buSzPts val="1800"/>
              <a:buChar char="●"/>
            </a:pPr>
            <a:r>
              <a:rPr lang="en"/>
              <a:t>Proving security: For </a:t>
            </a:r>
            <a:r>
              <a:rPr i="1" lang="en"/>
              <a:t>all</a:t>
            </a:r>
            <a:r>
              <a:rPr lang="en"/>
              <a:t> attackers/Eve-s, the probability of winning the IND-CPA game is at most 1/2</a:t>
            </a:r>
            <a:endParaRPr/>
          </a:p>
        </p:txBody>
      </p:sp>
      <p:sp>
        <p:nvSpPr>
          <p:cNvPr id="528" name="Google Shape;528;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51"/>
          <p:cNvPicPr preferRelativeResize="0"/>
          <p:nvPr/>
        </p:nvPicPr>
        <p:blipFill>
          <a:blip r:embed="rId3">
            <a:alphaModFix/>
          </a:blip>
          <a:stretch>
            <a:fillRect/>
          </a:stretch>
        </p:blipFill>
        <p:spPr>
          <a:xfrm>
            <a:off x="7499675" y="3175575"/>
            <a:ext cx="1644325" cy="1967925"/>
          </a:xfrm>
          <a:prstGeom prst="rect">
            <a:avLst/>
          </a:prstGeom>
          <a:noFill/>
          <a:ln>
            <a:noFill/>
          </a:ln>
        </p:spPr>
      </p:pic>
      <p:sp>
        <p:nvSpPr>
          <p:cNvPr id="534" name="Google Shape;534;p51"/>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Edge Cases: Length</a:t>
            </a:r>
            <a:endParaRPr/>
          </a:p>
        </p:txBody>
      </p:sp>
      <p:sp>
        <p:nvSpPr>
          <p:cNvPr id="535" name="Google Shape;535;p51"/>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Cryptographic schemes are (usually) allowed to leak the length of the message</a:t>
            </a:r>
            <a:endParaRPr/>
          </a:p>
          <a:p>
            <a:pPr indent="-317500" lvl="1" marL="914400" rtl="0" algn="l">
              <a:spcBef>
                <a:spcPts val="0"/>
              </a:spcBef>
              <a:spcAft>
                <a:spcPts val="0"/>
              </a:spcAft>
              <a:buSzPts val="1400"/>
              <a:buChar char="○"/>
            </a:pPr>
            <a:r>
              <a:rPr lang="en"/>
              <a:t>To hide length: All messages must always be the same length</a:t>
            </a:r>
            <a:endParaRPr/>
          </a:p>
          <a:p>
            <a:pPr indent="-317500" lvl="2" marL="1371600" rtl="0" algn="l">
              <a:spcBef>
                <a:spcPts val="0"/>
              </a:spcBef>
              <a:spcAft>
                <a:spcPts val="0"/>
              </a:spcAft>
              <a:buSzPts val="1400"/>
              <a:buChar char="■"/>
            </a:pPr>
            <a:r>
              <a:rPr lang="en"/>
              <a:t>16-byte messages: We can’t encrypt large messages (images, videos, etc.)!</a:t>
            </a:r>
            <a:endParaRPr/>
          </a:p>
          <a:p>
            <a:pPr indent="-317500" lvl="2" marL="1371600" rtl="0" algn="l">
              <a:spcBef>
                <a:spcPts val="0"/>
              </a:spcBef>
              <a:spcAft>
                <a:spcPts val="0"/>
              </a:spcAft>
              <a:buSzPts val="1400"/>
              <a:buChar char="■"/>
            </a:pPr>
            <a:r>
              <a:rPr lang="en"/>
              <a:t>1-GB messages: Sending small messages (text, Tweets, etc.) needs 1 GB of bandwidth!</a:t>
            </a:r>
            <a:endParaRPr/>
          </a:p>
          <a:p>
            <a:pPr indent="-317500" lvl="2" marL="1371600" rtl="0" algn="l">
              <a:spcBef>
                <a:spcPts val="0"/>
              </a:spcBef>
              <a:spcAft>
                <a:spcPts val="0"/>
              </a:spcAft>
              <a:buSzPts val="1400"/>
              <a:buChar char="■"/>
            </a:pPr>
            <a:r>
              <a:rPr lang="en"/>
              <a:t>This is unpractical</a:t>
            </a:r>
            <a:endParaRPr/>
          </a:p>
          <a:p>
            <a:pPr indent="-317500" lvl="1" marL="914400" rtl="0" algn="l">
              <a:spcBef>
                <a:spcPts val="0"/>
              </a:spcBef>
              <a:spcAft>
                <a:spcPts val="0"/>
              </a:spcAft>
              <a:buSzPts val="1400"/>
              <a:buChar char="○"/>
            </a:pPr>
            <a:r>
              <a:rPr lang="en"/>
              <a:t>Applications that which to hide length must choose to </a:t>
            </a:r>
            <a:r>
              <a:rPr i="1" lang="en"/>
              <a:t>pad</a:t>
            </a:r>
            <a:r>
              <a:rPr lang="en"/>
              <a:t> their own messages to the maximum possible length before encrypting</a:t>
            </a:r>
            <a:endParaRPr/>
          </a:p>
          <a:p>
            <a:pPr indent="-342900" lvl="0" marL="457200" rtl="0" algn="l">
              <a:spcBef>
                <a:spcPts val="0"/>
              </a:spcBef>
              <a:spcAft>
                <a:spcPts val="0"/>
              </a:spcAft>
              <a:buSzPts val="1800"/>
              <a:buChar char="●"/>
            </a:pPr>
            <a:r>
              <a:rPr lang="en"/>
              <a:t>In the IND-CPA game: </a:t>
            </a:r>
            <a:r>
              <a:rPr i="1" lang="en"/>
              <a:t>M</a:t>
            </a:r>
            <a:r>
              <a:rPr lang="en" sz="1200"/>
              <a:t>0</a:t>
            </a:r>
            <a:r>
              <a:rPr lang="en"/>
              <a:t> and </a:t>
            </a:r>
            <a:r>
              <a:rPr i="1" lang="en"/>
              <a:t>M</a:t>
            </a:r>
            <a:r>
              <a:rPr lang="en" sz="1200"/>
              <a:t>1</a:t>
            </a:r>
            <a:r>
              <a:rPr lang="en" sz="100"/>
              <a:t> </a:t>
            </a:r>
            <a:r>
              <a:rPr lang="en"/>
              <a:t> must be the same length</a:t>
            </a:r>
            <a:endParaRPr/>
          </a:p>
          <a:p>
            <a:pPr indent="-317500" lvl="1" marL="914400" rtl="0" algn="l">
              <a:spcBef>
                <a:spcPts val="0"/>
              </a:spcBef>
              <a:spcAft>
                <a:spcPts val="0"/>
              </a:spcAft>
              <a:buSzPts val="1400"/>
              <a:buChar char="○"/>
            </a:pPr>
            <a:r>
              <a:rPr lang="en"/>
              <a:t>To break IND-CPA, Eve must learn something other than message length</a:t>
            </a:r>
            <a:endParaRPr/>
          </a:p>
        </p:txBody>
      </p:sp>
      <p:sp>
        <p:nvSpPr>
          <p:cNvPr id="536" name="Google Shape;536;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52"/>
          <p:cNvPicPr preferRelativeResize="0"/>
          <p:nvPr/>
        </p:nvPicPr>
        <p:blipFill>
          <a:blip r:embed="rId3">
            <a:alphaModFix/>
          </a:blip>
          <a:stretch>
            <a:fillRect/>
          </a:stretch>
        </p:blipFill>
        <p:spPr>
          <a:xfrm>
            <a:off x="5451675" y="3067375"/>
            <a:ext cx="3692325" cy="2076124"/>
          </a:xfrm>
          <a:prstGeom prst="rect">
            <a:avLst/>
          </a:prstGeom>
          <a:noFill/>
          <a:ln>
            <a:noFill/>
          </a:ln>
        </p:spPr>
      </p:pic>
      <p:sp>
        <p:nvSpPr>
          <p:cNvPr id="542" name="Google Shape;542;p52"/>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Edge Cases: Attacker Runtime</a:t>
            </a:r>
            <a:endParaRPr/>
          </a:p>
        </p:txBody>
      </p:sp>
      <p:sp>
        <p:nvSpPr>
          <p:cNvPr id="543" name="Google Shape;543;p52"/>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Some schemes are theoretically vulnerable, but secure in any real-world setting</a:t>
            </a:r>
            <a:endParaRPr/>
          </a:p>
          <a:p>
            <a:pPr indent="-317500" lvl="1" marL="914400" rtl="0" algn="l">
              <a:spcBef>
                <a:spcPts val="0"/>
              </a:spcBef>
              <a:spcAft>
                <a:spcPts val="0"/>
              </a:spcAft>
              <a:buSzPts val="1400"/>
              <a:buChar char="○"/>
            </a:pPr>
            <a:r>
              <a:rPr lang="en"/>
              <a:t>If an attack takes longer than the life of the solar system to complete, it probably won’t happen!</a:t>
            </a:r>
            <a:endParaRPr/>
          </a:p>
          <a:p>
            <a:pPr indent="-317500" lvl="1" marL="914400" rtl="0" algn="l">
              <a:spcBef>
                <a:spcPts val="0"/>
              </a:spcBef>
              <a:spcAft>
                <a:spcPts val="0"/>
              </a:spcAft>
              <a:buSzPts val="1400"/>
              <a:buChar char="○"/>
            </a:pPr>
            <a:r>
              <a:rPr lang="en"/>
              <a:t>Or if it would require a computer made out of a literal galaxy worth of science-fiction nanotech</a:t>
            </a:r>
            <a:endParaRPr/>
          </a:p>
          <a:p>
            <a:pPr indent="-342900" lvl="0" marL="457200" rtl="0" algn="l">
              <a:spcBef>
                <a:spcPts val="0"/>
              </a:spcBef>
              <a:spcAft>
                <a:spcPts val="0"/>
              </a:spcAft>
              <a:buSzPts val="1800"/>
              <a:buChar char="●"/>
            </a:pPr>
            <a:r>
              <a:rPr lang="en"/>
              <a:t>In the IND-CPA game: Eve is limited to a practical runtime</a:t>
            </a:r>
            <a:endParaRPr/>
          </a:p>
          <a:p>
            <a:pPr indent="-317500" lvl="1" marL="914400" rtl="0" algn="l">
              <a:spcBef>
                <a:spcPts val="0"/>
              </a:spcBef>
              <a:spcAft>
                <a:spcPts val="0"/>
              </a:spcAft>
              <a:buSzPts val="1400"/>
              <a:buChar char="○"/>
            </a:pPr>
            <a:r>
              <a:rPr lang="en"/>
              <a:t>One common practical limit: Eve is limited to polynomial runtime algorithms (no exponential-time algorithms)</a:t>
            </a:r>
            <a:endParaRPr/>
          </a:p>
        </p:txBody>
      </p:sp>
      <p:sp>
        <p:nvSpPr>
          <p:cNvPr id="544" name="Google Shape;544;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3"/>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Edge Cases: Negligible Advantage</a:t>
            </a:r>
            <a:endParaRPr/>
          </a:p>
        </p:txBody>
      </p:sp>
      <p:sp>
        <p:nvSpPr>
          <p:cNvPr id="550" name="Google Shape;550;p53"/>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Sometimes it’s possible for Eve to win with probability 1/2 + 1/2</a:t>
            </a:r>
            <a:r>
              <a:rPr baseline="30000" lang="en"/>
              <a:t>128</a:t>
            </a:r>
            <a:endParaRPr baseline="30000"/>
          </a:p>
          <a:p>
            <a:pPr indent="-317500" lvl="1" marL="914400" rtl="0" algn="l">
              <a:spcBef>
                <a:spcPts val="0"/>
              </a:spcBef>
              <a:spcAft>
                <a:spcPts val="0"/>
              </a:spcAft>
              <a:buSzPts val="1400"/>
              <a:buChar char="○"/>
            </a:pPr>
            <a:r>
              <a:rPr lang="en"/>
              <a:t>This probability is greater than 1/2, but it's so close to 1/2 that it's as good as 1/2.</a:t>
            </a:r>
            <a:endParaRPr/>
          </a:p>
          <a:p>
            <a:pPr indent="-317500" lvl="1" marL="914400" rtl="0" algn="l">
              <a:spcBef>
                <a:spcPts val="0"/>
              </a:spcBef>
              <a:spcAft>
                <a:spcPts val="0"/>
              </a:spcAft>
              <a:buSzPts val="1400"/>
              <a:buChar char="○"/>
            </a:pPr>
            <a:r>
              <a:rPr lang="en"/>
              <a:t>Eve's advantage is so small that she can't use it for any practical attacks</a:t>
            </a:r>
            <a:endParaRPr/>
          </a:p>
          <a:p>
            <a:pPr indent="-342900" lvl="0" marL="457200" rtl="0" algn="l">
              <a:spcBef>
                <a:spcPts val="0"/>
              </a:spcBef>
              <a:spcAft>
                <a:spcPts val="0"/>
              </a:spcAft>
              <a:buSzPts val="1800"/>
              <a:buChar char="●"/>
            </a:pPr>
            <a:r>
              <a:rPr lang="en"/>
              <a:t>In the IND-CPA game: The scheme is secure even if Eve can win with probability ≤ 1/2 + Ɛ, where Ɛ is </a:t>
            </a:r>
            <a:r>
              <a:rPr i="1" lang="en"/>
              <a:t>negligible</a:t>
            </a:r>
            <a:endParaRPr/>
          </a:p>
          <a:p>
            <a:pPr indent="-317500" lvl="1" marL="914400" rtl="0" algn="l">
              <a:spcBef>
                <a:spcPts val="0"/>
              </a:spcBef>
              <a:spcAft>
                <a:spcPts val="0"/>
              </a:spcAft>
              <a:buSzPts val="1400"/>
              <a:buChar char="○"/>
            </a:pPr>
            <a:r>
              <a:rPr lang="en"/>
              <a:t>The actual mathematical definition of negligible is out of scope</a:t>
            </a:r>
            <a:endParaRPr/>
          </a:p>
          <a:p>
            <a:pPr indent="-317500" lvl="1" marL="914400" rtl="0" algn="l">
              <a:spcBef>
                <a:spcPts val="0"/>
              </a:spcBef>
              <a:spcAft>
                <a:spcPts val="0"/>
              </a:spcAft>
              <a:buSzPts val="1400"/>
              <a:buChar char="○"/>
            </a:pPr>
            <a:r>
              <a:rPr lang="en"/>
              <a:t>Example: 1/2 + 1/2</a:t>
            </a:r>
            <a:r>
              <a:rPr baseline="30000" lang="en"/>
              <a:t>128</a:t>
            </a:r>
            <a:r>
              <a:rPr lang="en"/>
              <a:t>: Negligible advantage</a:t>
            </a:r>
            <a:endParaRPr/>
          </a:p>
          <a:p>
            <a:pPr indent="-317500" lvl="1" marL="914400" rtl="0" algn="l">
              <a:spcBef>
                <a:spcPts val="0"/>
              </a:spcBef>
              <a:spcAft>
                <a:spcPts val="0"/>
              </a:spcAft>
              <a:buSzPts val="1400"/>
              <a:buChar char="○"/>
            </a:pPr>
            <a:r>
              <a:rPr lang="en"/>
              <a:t>Example: 2/3: Non-negligible advantage</a:t>
            </a:r>
            <a:endParaRPr/>
          </a:p>
        </p:txBody>
      </p:sp>
      <p:sp>
        <p:nvSpPr>
          <p:cNvPr id="551" name="Google Shape;551;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52" name="Google Shape;552;p53"/>
          <p:cNvPicPr preferRelativeResize="0"/>
          <p:nvPr/>
        </p:nvPicPr>
        <p:blipFill>
          <a:blip r:embed="rId3">
            <a:alphaModFix/>
          </a:blip>
          <a:stretch>
            <a:fillRect/>
          </a:stretch>
        </p:blipFill>
        <p:spPr>
          <a:xfrm>
            <a:off x="7877350" y="3550600"/>
            <a:ext cx="1083175" cy="1592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4"/>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Edge Cases: Negligible Advantage</a:t>
            </a:r>
            <a:endParaRPr/>
          </a:p>
        </p:txBody>
      </p:sp>
      <p:sp>
        <p:nvSpPr>
          <p:cNvPr id="558" name="Google Shape;558;p54"/>
          <p:cNvSpPr txBox="1"/>
          <p:nvPr>
            <p:ph idx="1" type="body"/>
          </p:nvPr>
        </p:nvSpPr>
        <p:spPr>
          <a:xfrm>
            <a:off x="198500" y="1246825"/>
            <a:ext cx="8520600" cy="37656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Defining negligibility mathematically:</a:t>
            </a:r>
            <a:endParaRPr/>
          </a:p>
          <a:p>
            <a:pPr indent="-317500" lvl="1" marL="914400" rtl="0" algn="l">
              <a:spcBef>
                <a:spcPts val="0"/>
              </a:spcBef>
              <a:spcAft>
                <a:spcPts val="0"/>
              </a:spcAft>
              <a:buSzPts val="1400"/>
              <a:buChar char="○"/>
            </a:pPr>
            <a:r>
              <a:rPr lang="en"/>
              <a:t>Advantage of the adversary should be exponentially small, based on the security parameters of the algorithm</a:t>
            </a:r>
            <a:endParaRPr/>
          </a:p>
          <a:p>
            <a:pPr indent="-317500" lvl="1" marL="914400" rtl="0" algn="l">
              <a:spcBef>
                <a:spcPts val="0"/>
              </a:spcBef>
              <a:spcAft>
                <a:spcPts val="0"/>
              </a:spcAft>
              <a:buSzPts val="1400"/>
              <a:buChar char="○"/>
            </a:pPr>
            <a:r>
              <a:rPr lang="en"/>
              <a:t>Example: For an encryption scheme with a </a:t>
            </a:r>
            <a:r>
              <a:rPr i="1" lang="en"/>
              <a:t>k</a:t>
            </a:r>
            <a:r>
              <a:rPr lang="en"/>
              <a:t>-bit key, the advantage should be </a:t>
            </a:r>
            <a:r>
              <a:rPr i="1" lang="en"/>
              <a:t>O</a:t>
            </a:r>
            <a:r>
              <a:rPr lang="en"/>
              <a:t>(1/2</a:t>
            </a:r>
            <a:r>
              <a:rPr baseline="30000" i="1" lang="en"/>
              <a:t>k</a:t>
            </a:r>
            <a:r>
              <a:rPr lang="en"/>
              <a:t>)</a:t>
            </a:r>
            <a:endParaRPr/>
          </a:p>
          <a:p>
            <a:pPr indent="-342900" lvl="0" marL="457200" rtl="0" algn="l">
              <a:spcBef>
                <a:spcPts val="0"/>
              </a:spcBef>
              <a:spcAft>
                <a:spcPts val="0"/>
              </a:spcAft>
              <a:buSzPts val="1800"/>
              <a:buChar char="●"/>
            </a:pPr>
            <a:r>
              <a:rPr lang="en"/>
              <a:t>Defining negligibility practically:</a:t>
            </a:r>
            <a:endParaRPr/>
          </a:p>
          <a:p>
            <a:pPr indent="-317500" lvl="1" marL="914400" rtl="0" algn="l">
              <a:spcBef>
                <a:spcPts val="0"/>
              </a:spcBef>
              <a:spcAft>
                <a:spcPts val="0"/>
              </a:spcAft>
              <a:buSzPts val="1400"/>
              <a:buChar char="○"/>
            </a:pPr>
            <a:r>
              <a:rPr lang="en"/>
              <a:t>A 1/2</a:t>
            </a:r>
            <a:r>
              <a:rPr baseline="30000" lang="en"/>
              <a:t>128</a:t>
            </a:r>
            <a:r>
              <a:rPr lang="en"/>
              <a:t> probability is completely inconceivable</a:t>
            </a:r>
            <a:endParaRPr/>
          </a:p>
          <a:p>
            <a:pPr indent="-317500" lvl="1" marL="914400" rtl="0" algn="l">
              <a:spcBef>
                <a:spcPts val="0"/>
              </a:spcBef>
              <a:spcAft>
                <a:spcPts val="0"/>
              </a:spcAft>
              <a:buSzPts val="1400"/>
              <a:buChar char="○"/>
            </a:pPr>
            <a:r>
              <a:rPr lang="en"/>
              <a:t>A 1/2</a:t>
            </a:r>
            <a:r>
              <a:rPr baseline="30000" lang="en"/>
              <a:t>20</a:t>
            </a:r>
            <a:r>
              <a:rPr lang="en"/>
              <a:t> probability is fairly likely</a:t>
            </a:r>
            <a:endParaRPr/>
          </a:p>
          <a:p>
            <a:pPr indent="-317500" lvl="2" marL="1371600" rtl="0" algn="l">
              <a:spcBef>
                <a:spcPts val="0"/>
              </a:spcBef>
              <a:spcAft>
                <a:spcPts val="0"/>
              </a:spcAft>
              <a:buSzPts val="1400"/>
              <a:buChar char="■"/>
            </a:pPr>
            <a:r>
              <a:rPr lang="en"/>
              <a:t>“One in a million events happen every day in New York City”</a:t>
            </a:r>
            <a:endParaRPr/>
          </a:p>
          <a:p>
            <a:pPr indent="-317500" lvl="1" marL="914400" rtl="0" algn="l">
              <a:spcBef>
                <a:spcPts val="0"/>
              </a:spcBef>
              <a:spcAft>
                <a:spcPts val="0"/>
              </a:spcAft>
              <a:buSzPts val="1400"/>
              <a:buChar char="○"/>
            </a:pPr>
            <a:r>
              <a:rPr lang="en"/>
              <a:t>In between these extremes, it can be messy</a:t>
            </a:r>
            <a:endParaRPr/>
          </a:p>
          <a:p>
            <a:pPr indent="-317500" lvl="2" marL="1371600" rtl="0" algn="l">
              <a:spcBef>
                <a:spcPts val="0"/>
              </a:spcBef>
              <a:spcAft>
                <a:spcPts val="0"/>
              </a:spcAft>
              <a:buSzPts val="1400"/>
              <a:buChar char="■"/>
            </a:pPr>
            <a:r>
              <a:rPr lang="en"/>
              <a:t>Different algorithms run faster or slower and have their own security parameters</a:t>
            </a:r>
            <a:endParaRPr/>
          </a:p>
          <a:p>
            <a:pPr indent="-317500" lvl="2" marL="1371600" rtl="0" algn="l">
              <a:spcBef>
                <a:spcPts val="0"/>
              </a:spcBef>
              <a:spcAft>
                <a:spcPts val="0"/>
              </a:spcAft>
              <a:buSzPts val="1400"/>
              <a:buChar char="■"/>
            </a:pPr>
            <a:r>
              <a:rPr lang="en"/>
              <a:t>Computers get more powerful over time</a:t>
            </a:r>
            <a:endParaRPr/>
          </a:p>
          <a:p>
            <a:pPr indent="-317500" lvl="2" marL="1371600" rtl="0" algn="l">
              <a:spcBef>
                <a:spcPts val="0"/>
              </a:spcBef>
              <a:spcAft>
                <a:spcPts val="0"/>
              </a:spcAft>
              <a:buSzPts val="1400"/>
              <a:buChar char="■"/>
            </a:pPr>
            <a:r>
              <a:rPr lang="en"/>
              <a:t>Recall: Know your threat model!</a:t>
            </a:r>
            <a:endParaRPr/>
          </a:p>
          <a:p>
            <a:pPr indent="-342900" lvl="0" marL="457200" rtl="0" algn="l">
              <a:spcBef>
                <a:spcPts val="0"/>
              </a:spcBef>
              <a:spcAft>
                <a:spcPts val="0"/>
              </a:spcAft>
              <a:buSzPts val="1800"/>
              <a:buChar char="●"/>
            </a:pPr>
            <a:r>
              <a:rPr b="1" lang="en"/>
              <a:t>Takeaway</a:t>
            </a:r>
            <a:r>
              <a:rPr lang="en"/>
              <a:t>: For now, 2</a:t>
            </a:r>
            <a:r>
              <a:rPr baseline="30000" lang="en"/>
              <a:t>80</a:t>
            </a:r>
            <a:r>
              <a:rPr lang="en"/>
              <a:t> is a reasonable threshold, but this will change over time!</a:t>
            </a:r>
            <a:endParaRPr/>
          </a:p>
        </p:txBody>
      </p:sp>
      <p:sp>
        <p:nvSpPr>
          <p:cNvPr id="559" name="Google Shape;559;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5"/>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IND-CPA: Putting it together </a:t>
            </a:r>
            <a:endParaRPr/>
          </a:p>
        </p:txBody>
      </p:sp>
      <p:sp>
        <p:nvSpPr>
          <p:cNvPr id="565" name="Google Shape;565;p55"/>
          <p:cNvSpPr/>
          <p:nvPr/>
        </p:nvSpPr>
        <p:spPr>
          <a:xfrm>
            <a:off x="5723802" y="1619402"/>
            <a:ext cx="3211500" cy="855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6" name="Google Shape;566;p55"/>
          <p:cNvCxnSpPr/>
          <p:nvPr/>
        </p:nvCxnSpPr>
        <p:spPr>
          <a:xfrm>
            <a:off x="5776622" y="1900774"/>
            <a:ext cx="2322300" cy="0"/>
          </a:xfrm>
          <a:prstGeom prst="straightConnector1">
            <a:avLst/>
          </a:prstGeom>
          <a:noFill/>
          <a:ln cap="flat" cmpd="sng" w="28575">
            <a:solidFill>
              <a:schemeClr val="dk1"/>
            </a:solidFill>
            <a:prstDash val="solid"/>
            <a:round/>
            <a:headEnd len="med" w="med" type="none"/>
            <a:tailEnd len="med" w="med" type="triangle"/>
          </a:ln>
        </p:spPr>
      </p:cxnSp>
      <p:sp>
        <p:nvSpPr>
          <p:cNvPr id="567" name="Google Shape;567;p55"/>
          <p:cNvSpPr txBox="1"/>
          <p:nvPr/>
        </p:nvSpPr>
        <p:spPr>
          <a:xfrm>
            <a:off x="5776627" y="1607258"/>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endParaRPr i="1" sz="1000"/>
          </a:p>
        </p:txBody>
      </p:sp>
      <p:cxnSp>
        <p:nvCxnSpPr>
          <p:cNvPr id="568" name="Google Shape;568;p55"/>
          <p:cNvCxnSpPr/>
          <p:nvPr/>
        </p:nvCxnSpPr>
        <p:spPr>
          <a:xfrm>
            <a:off x="5776614" y="2356182"/>
            <a:ext cx="2322300" cy="0"/>
          </a:xfrm>
          <a:prstGeom prst="straightConnector1">
            <a:avLst/>
          </a:prstGeom>
          <a:noFill/>
          <a:ln cap="flat" cmpd="sng" w="28575">
            <a:solidFill>
              <a:schemeClr val="dk1"/>
            </a:solidFill>
            <a:prstDash val="solid"/>
            <a:round/>
            <a:headEnd len="med" w="med" type="triangle"/>
            <a:tailEnd len="med" w="med" type="none"/>
          </a:ln>
        </p:spPr>
      </p:cxnSp>
      <p:sp>
        <p:nvSpPr>
          <p:cNvPr id="569" name="Google Shape;569;p55"/>
          <p:cNvSpPr txBox="1"/>
          <p:nvPr/>
        </p:nvSpPr>
        <p:spPr>
          <a:xfrm>
            <a:off x="5776619" y="2004647"/>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Enc(</a:t>
            </a:r>
            <a:r>
              <a:rPr i="1" lang="en">
                <a:solidFill>
                  <a:schemeClr val="dk1"/>
                </a:solidFill>
              </a:rPr>
              <a:t>K</a:t>
            </a:r>
            <a:r>
              <a:rPr lang="en">
                <a:solidFill>
                  <a:schemeClr val="dk1"/>
                </a:solidFill>
              </a:rPr>
              <a:t>, </a:t>
            </a:r>
            <a:r>
              <a:rPr i="1" lang="en">
                <a:solidFill>
                  <a:schemeClr val="dk1"/>
                </a:solidFill>
              </a:rPr>
              <a:t>M</a:t>
            </a:r>
            <a:r>
              <a:rPr lang="en">
                <a:solidFill>
                  <a:schemeClr val="dk1"/>
                </a:solidFill>
              </a:rPr>
              <a:t>)</a:t>
            </a:r>
            <a:endParaRPr sz="1000"/>
          </a:p>
        </p:txBody>
      </p:sp>
      <p:sp>
        <p:nvSpPr>
          <p:cNvPr id="570" name="Google Shape;570;p55"/>
          <p:cNvSpPr txBox="1"/>
          <p:nvPr/>
        </p:nvSpPr>
        <p:spPr>
          <a:xfrm>
            <a:off x="8154540" y="1871575"/>
            <a:ext cx="790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rPr>
              <a:t>(repeat)</a:t>
            </a:r>
            <a:endParaRPr sz="1200"/>
          </a:p>
        </p:txBody>
      </p:sp>
      <p:sp>
        <p:nvSpPr>
          <p:cNvPr id="571" name="Google Shape;571;p55"/>
          <p:cNvSpPr/>
          <p:nvPr/>
        </p:nvSpPr>
        <p:spPr>
          <a:xfrm>
            <a:off x="5723802" y="3448202"/>
            <a:ext cx="3211500" cy="855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5"/>
          <p:cNvSpPr txBox="1"/>
          <p:nvPr/>
        </p:nvSpPr>
        <p:spPr>
          <a:xfrm>
            <a:off x="7026179" y="1094425"/>
            <a:ext cx="136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Alice (challenger)</a:t>
            </a:r>
            <a:endParaRPr sz="1200"/>
          </a:p>
        </p:txBody>
      </p:sp>
      <p:sp>
        <p:nvSpPr>
          <p:cNvPr id="573" name="Google Shape;573;p55"/>
          <p:cNvSpPr txBox="1"/>
          <p:nvPr/>
        </p:nvSpPr>
        <p:spPr>
          <a:xfrm>
            <a:off x="5524451" y="1094425"/>
            <a:ext cx="136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Eve (adversary)</a:t>
            </a:r>
            <a:endParaRPr sz="1200"/>
          </a:p>
        </p:txBody>
      </p:sp>
      <p:cxnSp>
        <p:nvCxnSpPr>
          <p:cNvPr id="574" name="Google Shape;574;p55"/>
          <p:cNvCxnSpPr/>
          <p:nvPr/>
        </p:nvCxnSpPr>
        <p:spPr>
          <a:xfrm>
            <a:off x="5776613" y="2847578"/>
            <a:ext cx="2322300" cy="0"/>
          </a:xfrm>
          <a:prstGeom prst="straightConnector1">
            <a:avLst/>
          </a:prstGeom>
          <a:noFill/>
          <a:ln cap="flat" cmpd="sng" w="28575">
            <a:solidFill>
              <a:schemeClr val="dk1"/>
            </a:solidFill>
            <a:prstDash val="solid"/>
            <a:round/>
            <a:headEnd len="med" w="med" type="none"/>
            <a:tailEnd len="med" w="med" type="triangle"/>
          </a:ln>
        </p:spPr>
      </p:cxnSp>
      <p:sp>
        <p:nvSpPr>
          <p:cNvPr id="575" name="Google Shape;575;p55"/>
          <p:cNvSpPr txBox="1"/>
          <p:nvPr/>
        </p:nvSpPr>
        <p:spPr>
          <a:xfrm>
            <a:off x="5776618" y="2496043"/>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r>
              <a:rPr lang="en" sz="800">
                <a:solidFill>
                  <a:schemeClr val="dk1"/>
                </a:solidFill>
              </a:rPr>
              <a:t>0</a:t>
            </a:r>
            <a:r>
              <a:rPr lang="en">
                <a:solidFill>
                  <a:schemeClr val="dk1"/>
                </a:solidFill>
              </a:rPr>
              <a:t> and </a:t>
            </a:r>
            <a:r>
              <a:rPr i="1" lang="en">
                <a:solidFill>
                  <a:schemeClr val="dk1"/>
                </a:solidFill>
              </a:rPr>
              <a:t>M</a:t>
            </a:r>
            <a:r>
              <a:rPr lang="en" sz="800">
                <a:solidFill>
                  <a:schemeClr val="dk1"/>
                </a:solidFill>
              </a:rPr>
              <a:t>1</a:t>
            </a:r>
            <a:endParaRPr sz="1000"/>
          </a:p>
        </p:txBody>
      </p:sp>
      <p:cxnSp>
        <p:nvCxnSpPr>
          <p:cNvPr id="576" name="Google Shape;576;p55"/>
          <p:cNvCxnSpPr/>
          <p:nvPr/>
        </p:nvCxnSpPr>
        <p:spPr>
          <a:xfrm>
            <a:off x="5776604" y="3302986"/>
            <a:ext cx="2322300" cy="0"/>
          </a:xfrm>
          <a:prstGeom prst="straightConnector1">
            <a:avLst/>
          </a:prstGeom>
          <a:noFill/>
          <a:ln cap="flat" cmpd="sng" w="28575">
            <a:solidFill>
              <a:schemeClr val="dk1"/>
            </a:solidFill>
            <a:prstDash val="solid"/>
            <a:round/>
            <a:headEnd len="med" w="med" type="triangle"/>
            <a:tailEnd len="med" w="med" type="none"/>
          </a:ln>
        </p:spPr>
      </p:cxnSp>
      <p:sp>
        <p:nvSpPr>
          <p:cNvPr id="577" name="Google Shape;577;p55"/>
          <p:cNvSpPr txBox="1"/>
          <p:nvPr/>
        </p:nvSpPr>
        <p:spPr>
          <a:xfrm>
            <a:off x="5776609" y="2951451"/>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Enc(</a:t>
            </a:r>
            <a:r>
              <a:rPr i="1" lang="en">
                <a:solidFill>
                  <a:schemeClr val="dk1"/>
                </a:solidFill>
              </a:rPr>
              <a:t>K</a:t>
            </a:r>
            <a:r>
              <a:rPr lang="en">
                <a:solidFill>
                  <a:schemeClr val="dk1"/>
                </a:solidFill>
              </a:rPr>
              <a:t>, </a:t>
            </a:r>
            <a:r>
              <a:rPr i="1" lang="en">
                <a:solidFill>
                  <a:schemeClr val="dk1"/>
                </a:solidFill>
              </a:rPr>
              <a:t>M</a:t>
            </a:r>
            <a:r>
              <a:rPr i="1" lang="en" sz="800">
                <a:solidFill>
                  <a:schemeClr val="dk1"/>
                </a:solidFill>
              </a:rPr>
              <a:t>b</a:t>
            </a:r>
            <a:r>
              <a:rPr lang="en">
                <a:solidFill>
                  <a:schemeClr val="dk1"/>
                </a:solidFill>
              </a:rPr>
              <a:t>)</a:t>
            </a:r>
            <a:endParaRPr sz="1000"/>
          </a:p>
        </p:txBody>
      </p:sp>
      <p:cxnSp>
        <p:nvCxnSpPr>
          <p:cNvPr id="578" name="Google Shape;578;p55"/>
          <p:cNvCxnSpPr/>
          <p:nvPr/>
        </p:nvCxnSpPr>
        <p:spPr>
          <a:xfrm>
            <a:off x="5776622" y="3729574"/>
            <a:ext cx="2322300" cy="0"/>
          </a:xfrm>
          <a:prstGeom prst="straightConnector1">
            <a:avLst/>
          </a:prstGeom>
          <a:noFill/>
          <a:ln cap="flat" cmpd="sng" w="28575">
            <a:solidFill>
              <a:schemeClr val="dk1"/>
            </a:solidFill>
            <a:prstDash val="solid"/>
            <a:round/>
            <a:headEnd len="med" w="med" type="none"/>
            <a:tailEnd len="med" w="med" type="triangle"/>
          </a:ln>
        </p:spPr>
      </p:cxnSp>
      <p:sp>
        <p:nvSpPr>
          <p:cNvPr id="579" name="Google Shape;579;p55"/>
          <p:cNvSpPr txBox="1"/>
          <p:nvPr/>
        </p:nvSpPr>
        <p:spPr>
          <a:xfrm>
            <a:off x="5776627" y="3436058"/>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endParaRPr i="1" sz="1000"/>
          </a:p>
        </p:txBody>
      </p:sp>
      <p:cxnSp>
        <p:nvCxnSpPr>
          <p:cNvPr id="580" name="Google Shape;580;p55"/>
          <p:cNvCxnSpPr/>
          <p:nvPr/>
        </p:nvCxnSpPr>
        <p:spPr>
          <a:xfrm>
            <a:off x="5776614" y="4184982"/>
            <a:ext cx="2322300" cy="0"/>
          </a:xfrm>
          <a:prstGeom prst="straightConnector1">
            <a:avLst/>
          </a:prstGeom>
          <a:noFill/>
          <a:ln cap="flat" cmpd="sng" w="28575">
            <a:solidFill>
              <a:schemeClr val="dk1"/>
            </a:solidFill>
            <a:prstDash val="solid"/>
            <a:round/>
            <a:headEnd len="med" w="med" type="triangle"/>
            <a:tailEnd len="med" w="med" type="none"/>
          </a:ln>
        </p:spPr>
      </p:cxnSp>
      <p:sp>
        <p:nvSpPr>
          <p:cNvPr id="581" name="Google Shape;581;p55"/>
          <p:cNvSpPr txBox="1"/>
          <p:nvPr/>
        </p:nvSpPr>
        <p:spPr>
          <a:xfrm>
            <a:off x="5776619" y="3833447"/>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Enc(</a:t>
            </a:r>
            <a:r>
              <a:rPr i="1" lang="en">
                <a:solidFill>
                  <a:schemeClr val="dk1"/>
                </a:solidFill>
              </a:rPr>
              <a:t>K</a:t>
            </a:r>
            <a:r>
              <a:rPr lang="en">
                <a:solidFill>
                  <a:schemeClr val="dk1"/>
                </a:solidFill>
              </a:rPr>
              <a:t>, </a:t>
            </a:r>
            <a:r>
              <a:rPr i="1" lang="en">
                <a:solidFill>
                  <a:schemeClr val="dk1"/>
                </a:solidFill>
              </a:rPr>
              <a:t>M</a:t>
            </a:r>
            <a:r>
              <a:rPr lang="en">
                <a:solidFill>
                  <a:schemeClr val="dk1"/>
                </a:solidFill>
              </a:rPr>
              <a:t>)</a:t>
            </a:r>
            <a:endParaRPr sz="1000"/>
          </a:p>
        </p:txBody>
      </p:sp>
      <p:cxnSp>
        <p:nvCxnSpPr>
          <p:cNvPr id="582" name="Google Shape;582;p55"/>
          <p:cNvCxnSpPr/>
          <p:nvPr/>
        </p:nvCxnSpPr>
        <p:spPr>
          <a:xfrm>
            <a:off x="5808581" y="4697018"/>
            <a:ext cx="0" cy="412200"/>
          </a:xfrm>
          <a:prstGeom prst="straightConnector1">
            <a:avLst/>
          </a:prstGeom>
          <a:noFill/>
          <a:ln cap="flat" cmpd="sng" w="28575">
            <a:solidFill>
              <a:schemeClr val="dk1"/>
            </a:solidFill>
            <a:prstDash val="solid"/>
            <a:round/>
            <a:headEnd len="med" w="med" type="none"/>
            <a:tailEnd len="med" w="med" type="triangle"/>
          </a:ln>
        </p:spPr>
      </p:cxnSp>
      <p:sp>
        <p:nvSpPr>
          <p:cNvPr id="583" name="Google Shape;583;p55"/>
          <p:cNvSpPr txBox="1"/>
          <p:nvPr/>
        </p:nvSpPr>
        <p:spPr>
          <a:xfrm>
            <a:off x="5808577" y="4659925"/>
            <a:ext cx="1881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dk1"/>
                </a:solidFill>
              </a:rPr>
              <a:t>Guess </a:t>
            </a:r>
            <a:r>
              <a:rPr i="1" lang="en">
                <a:solidFill>
                  <a:schemeClr val="dk1"/>
                </a:solidFill>
              </a:rPr>
              <a:t>b</a:t>
            </a:r>
            <a:r>
              <a:rPr lang="en">
                <a:solidFill>
                  <a:schemeClr val="dk1"/>
                </a:solidFill>
              </a:rPr>
              <a:t> = 0 or </a:t>
            </a:r>
            <a:r>
              <a:rPr i="1" lang="en">
                <a:solidFill>
                  <a:schemeClr val="dk1"/>
                </a:solidFill>
              </a:rPr>
              <a:t>b</a:t>
            </a:r>
            <a:r>
              <a:rPr lang="en">
                <a:solidFill>
                  <a:schemeClr val="dk1"/>
                </a:solidFill>
              </a:rPr>
              <a:t> = 1</a:t>
            </a:r>
            <a:endParaRPr sz="1000"/>
          </a:p>
        </p:txBody>
      </p:sp>
      <p:cxnSp>
        <p:nvCxnSpPr>
          <p:cNvPr id="584" name="Google Shape;584;p55"/>
          <p:cNvCxnSpPr/>
          <p:nvPr/>
        </p:nvCxnSpPr>
        <p:spPr>
          <a:xfrm>
            <a:off x="5681075" y="1463725"/>
            <a:ext cx="0" cy="3452400"/>
          </a:xfrm>
          <a:prstGeom prst="straightConnector1">
            <a:avLst/>
          </a:prstGeom>
          <a:noFill/>
          <a:ln cap="flat" cmpd="sng" w="28575">
            <a:solidFill>
              <a:schemeClr val="dk1"/>
            </a:solidFill>
            <a:prstDash val="solid"/>
            <a:round/>
            <a:headEnd len="med" w="med" type="none"/>
            <a:tailEnd len="med" w="med" type="none"/>
          </a:ln>
        </p:spPr>
      </p:cxnSp>
      <p:cxnSp>
        <p:nvCxnSpPr>
          <p:cNvPr id="585" name="Google Shape;585;p55"/>
          <p:cNvCxnSpPr/>
          <p:nvPr/>
        </p:nvCxnSpPr>
        <p:spPr>
          <a:xfrm>
            <a:off x="8171825" y="1463725"/>
            <a:ext cx="0" cy="3452400"/>
          </a:xfrm>
          <a:prstGeom prst="straightConnector1">
            <a:avLst/>
          </a:prstGeom>
          <a:noFill/>
          <a:ln cap="flat" cmpd="sng" w="28575">
            <a:solidFill>
              <a:schemeClr val="dk1"/>
            </a:solidFill>
            <a:prstDash val="solid"/>
            <a:round/>
            <a:headEnd len="med" w="med" type="none"/>
            <a:tailEnd len="med" w="med" type="none"/>
          </a:ln>
        </p:spPr>
      </p:cxnSp>
      <p:sp>
        <p:nvSpPr>
          <p:cNvPr id="586" name="Google Shape;586;p55"/>
          <p:cNvSpPr txBox="1"/>
          <p:nvPr/>
        </p:nvSpPr>
        <p:spPr>
          <a:xfrm>
            <a:off x="8154540" y="3700375"/>
            <a:ext cx="790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rPr>
              <a:t>(repeat)</a:t>
            </a:r>
            <a:endParaRPr sz="1200"/>
          </a:p>
        </p:txBody>
      </p:sp>
      <p:sp>
        <p:nvSpPr>
          <p:cNvPr id="587" name="Google Shape;587;p55"/>
          <p:cNvSpPr txBox="1"/>
          <p:nvPr/>
        </p:nvSpPr>
        <p:spPr>
          <a:xfrm>
            <a:off x="8194722" y="2800296"/>
            <a:ext cx="790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1"/>
                </a:solidFill>
              </a:rPr>
              <a:t>pick </a:t>
            </a:r>
            <a:r>
              <a:rPr i="1" lang="en" sz="1200">
                <a:solidFill>
                  <a:schemeClr val="dk1"/>
                </a:solidFill>
              </a:rPr>
              <a:t>b</a:t>
            </a:r>
            <a:endParaRPr i="1" sz="1200"/>
          </a:p>
        </p:txBody>
      </p:sp>
      <p:sp>
        <p:nvSpPr>
          <p:cNvPr id="588" name="Google Shape;588;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89" name="Google Shape;589;p55"/>
          <p:cNvSpPr txBox="1"/>
          <p:nvPr>
            <p:ph idx="1" type="body"/>
          </p:nvPr>
        </p:nvSpPr>
        <p:spPr>
          <a:xfrm>
            <a:off x="198500" y="1246825"/>
            <a:ext cx="5142600" cy="37656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AutoNum type="arabicPeriod"/>
            </a:pPr>
            <a:r>
              <a:rPr lang="en"/>
              <a:t>Eve may choose plaintexts to send to Alice and receives their ciphertexts</a:t>
            </a:r>
            <a:endParaRPr/>
          </a:p>
          <a:p>
            <a:pPr indent="-325755" lvl="0" marL="457200" rtl="0" algn="l">
              <a:spcBef>
                <a:spcPts val="0"/>
              </a:spcBef>
              <a:spcAft>
                <a:spcPts val="0"/>
              </a:spcAft>
              <a:buSzPct val="100000"/>
              <a:buAutoNum type="arabicPeriod"/>
            </a:pPr>
            <a:r>
              <a:rPr lang="en"/>
              <a:t>Eve issues a pair of plaintexts </a:t>
            </a:r>
            <a:r>
              <a:rPr i="1" lang="en"/>
              <a:t>M</a:t>
            </a:r>
            <a:r>
              <a:rPr lang="en" sz="1200"/>
              <a:t>0</a:t>
            </a:r>
            <a:r>
              <a:rPr lang="en"/>
              <a:t> and </a:t>
            </a:r>
            <a:r>
              <a:rPr i="1" lang="en"/>
              <a:t>M</a:t>
            </a:r>
            <a:r>
              <a:rPr lang="en" sz="1200"/>
              <a:t>1</a:t>
            </a:r>
            <a:r>
              <a:rPr lang="en"/>
              <a:t> to Alice</a:t>
            </a:r>
            <a:endParaRPr/>
          </a:p>
          <a:p>
            <a:pPr indent="-325755" lvl="0" marL="457200" rtl="0" algn="l">
              <a:spcBef>
                <a:spcPts val="0"/>
              </a:spcBef>
              <a:spcAft>
                <a:spcPts val="0"/>
              </a:spcAft>
              <a:buSzPct val="100000"/>
              <a:buAutoNum type="arabicPeriod"/>
            </a:pPr>
            <a:r>
              <a:rPr lang="en"/>
              <a:t>Alice randomly chooses either </a:t>
            </a:r>
            <a:r>
              <a:rPr i="1" lang="en"/>
              <a:t>M</a:t>
            </a:r>
            <a:r>
              <a:rPr lang="en" sz="1200"/>
              <a:t>0</a:t>
            </a:r>
            <a:r>
              <a:rPr lang="en"/>
              <a:t> or </a:t>
            </a:r>
            <a:r>
              <a:rPr i="1" lang="en"/>
              <a:t>M</a:t>
            </a:r>
            <a:r>
              <a:rPr lang="en" sz="1200"/>
              <a:t>1</a:t>
            </a:r>
            <a:r>
              <a:rPr lang="en"/>
              <a:t> to encrypt and sends the encryption back</a:t>
            </a:r>
            <a:endParaRPr/>
          </a:p>
          <a:p>
            <a:pPr indent="-304165" lvl="1" marL="914400" rtl="0" algn="l">
              <a:spcBef>
                <a:spcPts val="0"/>
              </a:spcBef>
              <a:spcAft>
                <a:spcPts val="0"/>
              </a:spcAft>
              <a:buSzPct val="100000"/>
              <a:buChar char="○"/>
            </a:pPr>
            <a:r>
              <a:rPr lang="en"/>
              <a:t>Alice does not tell Eve which one was encrypted!</a:t>
            </a:r>
            <a:endParaRPr/>
          </a:p>
          <a:p>
            <a:pPr indent="-325755" lvl="0" marL="457200" rtl="0" algn="l">
              <a:spcBef>
                <a:spcPts val="0"/>
              </a:spcBef>
              <a:spcAft>
                <a:spcPts val="0"/>
              </a:spcAft>
              <a:buSzPct val="100000"/>
              <a:buAutoNum type="arabicPeriod"/>
            </a:pPr>
            <a:r>
              <a:rPr lang="en"/>
              <a:t>Eve may again choose plaintexts to send to Alice and receives their ciphertexts</a:t>
            </a:r>
            <a:endParaRPr/>
          </a:p>
          <a:p>
            <a:pPr indent="-325755" lvl="0" marL="457200" rtl="0" algn="l">
              <a:spcBef>
                <a:spcPts val="0"/>
              </a:spcBef>
              <a:spcAft>
                <a:spcPts val="0"/>
              </a:spcAft>
              <a:buSzPct val="100000"/>
              <a:buAutoNum type="arabicPeriod"/>
            </a:pPr>
            <a:r>
              <a:rPr lang="en"/>
              <a:t>Eventually, Eve outputs a guess as to whether Alice encrypted </a:t>
            </a:r>
            <a:r>
              <a:rPr i="1" lang="en"/>
              <a:t>M</a:t>
            </a:r>
            <a:r>
              <a:rPr lang="en" sz="1200"/>
              <a:t>0</a:t>
            </a:r>
            <a:r>
              <a:rPr lang="en"/>
              <a:t> or </a:t>
            </a:r>
            <a:r>
              <a:rPr i="1" lang="en"/>
              <a:t>M</a:t>
            </a:r>
            <a:r>
              <a:rPr lang="en" sz="1200"/>
              <a:t>1</a:t>
            </a:r>
            <a:endParaRPr/>
          </a:p>
          <a:p>
            <a:pPr indent="0" lvl="0" marL="0" rtl="0" algn="l">
              <a:spcBef>
                <a:spcPts val="1200"/>
              </a:spcBef>
              <a:spcAft>
                <a:spcPts val="0"/>
              </a:spcAft>
              <a:buNone/>
            </a:pPr>
            <a:r>
              <a:t/>
            </a:r>
            <a:endParaRPr/>
          </a:p>
          <a:p>
            <a:pPr indent="-325755" lvl="0" marL="457200" rtl="0" algn="l">
              <a:spcBef>
                <a:spcPts val="1200"/>
              </a:spcBef>
              <a:spcAft>
                <a:spcPts val="0"/>
              </a:spcAft>
              <a:buSzPct val="100000"/>
              <a:buChar char="●"/>
            </a:pPr>
            <a:r>
              <a:rPr lang="en"/>
              <a:t>An encryption scheme is IND-CPA secure if for all polynomial time attackers Eve:</a:t>
            </a:r>
            <a:endParaRPr/>
          </a:p>
          <a:p>
            <a:pPr indent="-304165" lvl="1" marL="914400" rtl="0" algn="l">
              <a:spcBef>
                <a:spcPts val="0"/>
              </a:spcBef>
              <a:spcAft>
                <a:spcPts val="0"/>
              </a:spcAft>
              <a:buSzPct val="100000"/>
              <a:buChar char="○"/>
            </a:pPr>
            <a:r>
              <a:rPr lang="en"/>
              <a:t>Eve can win with probability ≤ 1/2 + Ɛ, where Ɛ is </a:t>
            </a:r>
            <a:r>
              <a:rPr i="1" lang="en"/>
              <a:t>negligible.</a:t>
            </a:r>
            <a:endParaRPr/>
          </a:p>
        </p:txBody>
      </p:sp>
      <p:pic>
        <p:nvPicPr>
          <p:cNvPr id="590" name="Google Shape;590;p55"/>
          <p:cNvPicPr preferRelativeResize="0"/>
          <p:nvPr/>
        </p:nvPicPr>
        <p:blipFill>
          <a:blip r:embed="rId3">
            <a:alphaModFix/>
          </a:blip>
          <a:stretch>
            <a:fillRect/>
          </a:stretch>
        </p:blipFill>
        <p:spPr>
          <a:xfrm>
            <a:off x="4601699" y="3275462"/>
            <a:ext cx="828900" cy="770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0"/>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Don’t try this at home (Except for Assignment 1)!</a:t>
            </a:r>
            <a:endParaRPr/>
          </a:p>
        </p:txBody>
      </p:sp>
      <p:sp>
        <p:nvSpPr>
          <p:cNvPr id="95" name="Google Shape;95;p20"/>
          <p:cNvSpPr txBox="1"/>
          <p:nvPr>
            <p:ph idx="1" type="body"/>
          </p:nvPr>
        </p:nvSpPr>
        <p:spPr>
          <a:xfrm>
            <a:off x="198500" y="1246825"/>
            <a:ext cx="5142600" cy="376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will teach you the basic building blocks of cryptography, but you should never try to write your own cryptographic algorithms</a:t>
            </a:r>
            <a:endParaRPr/>
          </a:p>
          <a:p>
            <a:pPr indent="-342900" lvl="0" marL="457200" rtl="0" algn="l">
              <a:spcBef>
                <a:spcPts val="0"/>
              </a:spcBef>
              <a:spcAft>
                <a:spcPts val="0"/>
              </a:spcAft>
              <a:buSzPts val="1800"/>
              <a:buChar char="●"/>
            </a:pPr>
            <a:r>
              <a:rPr lang="en"/>
              <a:t>It’s very easy to make a mistake that makes your code insecure</a:t>
            </a:r>
            <a:endParaRPr/>
          </a:p>
          <a:p>
            <a:pPr indent="-317500" lvl="1" marL="914400" rtl="0" algn="l">
              <a:spcBef>
                <a:spcPts val="0"/>
              </a:spcBef>
              <a:spcAft>
                <a:spcPts val="0"/>
              </a:spcAft>
              <a:buSzPts val="1400"/>
              <a:buChar char="○"/>
            </a:pPr>
            <a:r>
              <a:rPr lang="en"/>
              <a:t>Lots of tricky edge cases that we won't cover</a:t>
            </a:r>
            <a:endParaRPr/>
          </a:p>
          <a:p>
            <a:pPr indent="-317500" lvl="1" marL="914400" rtl="0" algn="l">
              <a:spcBef>
                <a:spcPts val="0"/>
              </a:spcBef>
              <a:spcAft>
                <a:spcPts val="0"/>
              </a:spcAft>
              <a:buSzPts val="1400"/>
              <a:buChar char="○"/>
            </a:pPr>
            <a:r>
              <a:rPr lang="en"/>
              <a:t>One small bug could compromise the security of your code</a:t>
            </a:r>
            <a:endParaRPr/>
          </a:p>
          <a:p>
            <a:pPr indent="-342900" lvl="0" marL="457200" rtl="0" algn="l">
              <a:spcBef>
                <a:spcPts val="0"/>
              </a:spcBef>
              <a:spcAft>
                <a:spcPts val="0"/>
              </a:spcAft>
              <a:buSzPts val="1800"/>
              <a:buChar char="●"/>
            </a:pPr>
            <a:r>
              <a:rPr lang="en"/>
              <a:t>Instead, use existing well-vetted cryptographic libraries</a:t>
            </a:r>
            <a:endParaRPr/>
          </a:p>
          <a:p>
            <a:pPr indent="-317500" lvl="1" marL="914400" rtl="0" algn="l">
              <a:spcBef>
                <a:spcPts val="0"/>
              </a:spcBef>
              <a:spcAft>
                <a:spcPts val="0"/>
              </a:spcAft>
              <a:buSzPts val="1400"/>
              <a:buChar char="○"/>
            </a:pPr>
            <a:r>
              <a:rPr lang="en"/>
              <a:t>This portion of the class is as much about making you a good </a:t>
            </a:r>
            <a:r>
              <a:rPr i="1" lang="en"/>
              <a:t>consumer</a:t>
            </a:r>
            <a:r>
              <a:rPr lang="en"/>
              <a:t> of cryptography</a:t>
            </a:r>
            <a:endParaRPr/>
          </a:p>
        </p:txBody>
      </p:sp>
      <p:sp>
        <p:nvSpPr>
          <p:cNvPr id="96" name="Google Shape;9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97" name="Google Shape;97;p20"/>
          <p:cNvGraphicFramePr/>
          <p:nvPr/>
        </p:nvGraphicFramePr>
        <p:xfrm>
          <a:off x="5480250" y="1879235"/>
          <a:ext cx="3000000" cy="3000000"/>
        </p:xfrm>
        <a:graphic>
          <a:graphicData uri="http://schemas.openxmlformats.org/drawingml/2006/table">
            <a:tbl>
              <a:tblPr>
                <a:noFill/>
                <a:tableStyleId>{E2195BA9-F96E-4B7E-9931-2B76A9E67FEC}</a:tableStyleId>
              </a:tblPr>
              <a:tblGrid>
                <a:gridCol w="420575"/>
                <a:gridCol w="2998300"/>
              </a:tblGrid>
              <a:tr h="426700">
                <a:tc>
                  <a:txBody>
                    <a:bodyPr/>
                    <a:lstStyle/>
                    <a:p>
                      <a:pPr indent="0" lvl="0" marL="1085850" rtl="0" algn="l">
                        <a:spcBef>
                          <a:spcPts val="0"/>
                        </a:spcBef>
                        <a:spcAft>
                          <a:spcPts val="0"/>
                        </a:spcAft>
                        <a:buNone/>
                      </a:pPr>
                      <a:r>
                        <a:t/>
                      </a:r>
                      <a:endParaRPr sz="1600">
                        <a:solidFill>
                          <a:srgbClr val="595959"/>
                        </a:solidFill>
                      </a:endParaRPr>
                    </a:p>
                  </a:txBody>
                  <a:tcPr marT="91425" marB="91425" marR="91425" marL="91425">
                    <a:lnL cap="flat" cmpd="sng" w="19050">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c>
                  <a:txBody>
                    <a:bodyPr/>
                    <a:lstStyle/>
                    <a:p>
                      <a:pPr indent="0" lvl="0" marL="0" rtl="0" algn="r">
                        <a:spcBef>
                          <a:spcPts val="0"/>
                        </a:spcBef>
                        <a:spcAft>
                          <a:spcPts val="0"/>
                        </a:spcAft>
                        <a:buNone/>
                      </a:pPr>
                      <a:r>
                        <a:rPr lang="en" u="sng">
                          <a:solidFill>
                            <a:srgbClr val="0097A7"/>
                          </a:solidFill>
                          <a:hlinkClick r:id="rId3">
                            <a:extLst>
                              <a:ext uri="{A12FA001-AC4F-418D-AE19-62706E023703}">
                                <ahyp:hlinkClr val="tx"/>
                              </a:ext>
                            </a:extLst>
                          </a:hlinkClick>
                        </a:rPr>
                        <a:t>Link</a:t>
                      </a:r>
                      <a:endParaRPr/>
                    </a:p>
                  </a:txBody>
                  <a:tcPr marT="91425" marB="91425" marR="91425" marL="91425">
                    <a:lnL cap="flat" cmpd="sng" w="9525">
                      <a:solidFill>
                        <a:srgbClr val="9E9E9E">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r>
              <a:tr h="694925">
                <a:tc>
                  <a:txBody>
                    <a:bodyPr/>
                    <a:lstStyle/>
                    <a:p>
                      <a:pPr indent="0" lvl="0" marL="0" rtl="0" algn="l">
                        <a:spcBef>
                          <a:spcPts val="0"/>
                        </a:spcBef>
                        <a:spcAft>
                          <a:spcPts val="0"/>
                        </a:spcAft>
                        <a:buNone/>
                      </a:pPr>
                      <a:r>
                        <a:t/>
                      </a:r>
                      <a:endParaRPr>
                        <a:solidFill>
                          <a:srgbClr val="595959"/>
                        </a:solidFill>
                      </a:endParaRPr>
                    </a:p>
                  </a:txBody>
                  <a:tcPr marT="27425" marB="27425" marR="91425" marL="91425">
                    <a:lnL cap="flat" cmpd="sng" w="19050">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c>
                  <a:txBody>
                    <a:bodyPr/>
                    <a:lstStyle/>
                    <a:p>
                      <a:pPr indent="0" lvl="0" marL="0" rtl="0" algn="r">
                        <a:spcBef>
                          <a:spcPts val="0"/>
                        </a:spcBef>
                        <a:spcAft>
                          <a:spcPts val="0"/>
                        </a:spcAft>
                        <a:buNone/>
                      </a:pPr>
                      <a:r>
                        <a:t/>
                      </a:r>
                      <a:endParaRPr i="1">
                        <a:solidFill>
                          <a:srgbClr val="595959"/>
                        </a:solidFill>
                      </a:endParaRPr>
                    </a:p>
                    <a:p>
                      <a:pPr indent="0" lvl="0" marL="0" rtl="0" algn="r">
                        <a:spcBef>
                          <a:spcPts val="0"/>
                        </a:spcBef>
                        <a:spcAft>
                          <a:spcPts val="0"/>
                        </a:spcAft>
                        <a:buNone/>
                      </a:pPr>
                      <a:r>
                        <a:t/>
                      </a:r>
                      <a:endParaRPr i="1">
                        <a:solidFill>
                          <a:srgbClr val="595959"/>
                        </a:solidFill>
                      </a:endParaRPr>
                    </a:p>
                    <a:p>
                      <a:pPr indent="0" lvl="0" marL="0" rtl="0" algn="r">
                        <a:spcBef>
                          <a:spcPts val="0"/>
                        </a:spcBef>
                        <a:spcAft>
                          <a:spcPts val="0"/>
                        </a:spcAft>
                        <a:buNone/>
                      </a:pPr>
                      <a:r>
                        <a:rPr i="1" lang="en">
                          <a:solidFill>
                            <a:srgbClr val="595959"/>
                          </a:solidFill>
                        </a:rPr>
                        <a:t>February 15, 2017</a:t>
                      </a:r>
                      <a:endParaRPr i="1">
                        <a:solidFill>
                          <a:srgbClr val="595959"/>
                        </a:solidFill>
                      </a:endParaRPr>
                    </a:p>
                  </a:txBody>
                  <a:tcPr marT="27425" marB="27425" marR="91425" marL="91425">
                    <a:lnL cap="flat" cmpd="sng" w="9525">
                      <a:solidFill>
                        <a:srgbClr val="9E9E9E">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r>
              <a:tr h="1005825">
                <a:tc gridSpan="2">
                  <a:txBody>
                    <a:bodyPr/>
                    <a:lstStyle/>
                    <a:p>
                      <a:pPr indent="0" lvl="0" marL="0" rtl="0" algn="l">
                        <a:spcBef>
                          <a:spcPts val="0"/>
                        </a:spcBef>
                        <a:spcAft>
                          <a:spcPts val="0"/>
                        </a:spcAft>
                        <a:buNone/>
                      </a:pPr>
                      <a:r>
                        <a:rPr lang="en" sz="1600">
                          <a:solidFill>
                            <a:srgbClr val="595959"/>
                          </a:solidFill>
                        </a:rPr>
                        <a:t>Cryptography is nightmare magic math that cares what kind of pen you use.</a:t>
                      </a:r>
                      <a:endParaRPr sz="1600">
                        <a:solidFill>
                          <a:srgbClr val="595959"/>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AF0"/>
                    </a:solidFill>
                  </a:tcPr>
                </a:tc>
                <a:tc hMerge="1"/>
              </a:tr>
            </a:tbl>
          </a:graphicData>
        </a:graphic>
      </p:graphicFrame>
      <p:pic>
        <p:nvPicPr>
          <p:cNvPr id="98" name="Google Shape;98;p20" title="Twitter logo"/>
          <p:cNvPicPr preferRelativeResize="0"/>
          <p:nvPr/>
        </p:nvPicPr>
        <p:blipFill>
          <a:blip r:embed="rId4">
            <a:alphaModFix/>
          </a:blip>
          <a:stretch>
            <a:fillRect/>
          </a:stretch>
        </p:blipFill>
        <p:spPr>
          <a:xfrm>
            <a:off x="5538992" y="1998050"/>
            <a:ext cx="499834" cy="393600"/>
          </a:xfrm>
          <a:prstGeom prst="rect">
            <a:avLst/>
          </a:prstGeom>
          <a:noFill/>
          <a:ln>
            <a:noFill/>
          </a:ln>
        </p:spPr>
      </p:pic>
      <p:pic>
        <p:nvPicPr>
          <p:cNvPr id="99" name="Google Shape;99;p20" title="Swift on Security"/>
          <p:cNvPicPr preferRelativeResize="0"/>
          <p:nvPr/>
        </p:nvPicPr>
        <p:blipFill>
          <a:blip r:embed="rId5">
            <a:alphaModFix/>
          </a:blip>
          <a:stretch>
            <a:fillRect/>
          </a:stretch>
        </p:blipFill>
        <p:spPr>
          <a:xfrm>
            <a:off x="6038825" y="1939850"/>
            <a:ext cx="2131000" cy="688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pic>
        <p:nvPicPr>
          <p:cNvPr id="595" name="Google Shape;595;p56"/>
          <p:cNvPicPr preferRelativeResize="0"/>
          <p:nvPr/>
        </p:nvPicPr>
        <p:blipFill rotWithShape="1">
          <a:blip r:embed="rId3">
            <a:alphaModFix/>
          </a:blip>
          <a:srcRect b="9041" l="0" r="2095" t="0"/>
          <a:stretch/>
        </p:blipFill>
        <p:spPr>
          <a:xfrm>
            <a:off x="3152737" y="2719850"/>
            <a:ext cx="2838526" cy="1860600"/>
          </a:xfrm>
          <a:prstGeom prst="rect">
            <a:avLst/>
          </a:prstGeom>
          <a:noFill/>
          <a:ln>
            <a:noFill/>
          </a:ln>
        </p:spPr>
      </p:pic>
      <p:sp>
        <p:nvSpPr>
          <p:cNvPr id="596" name="Google Shape;596;p5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 Brief History of Cryptography</a:t>
            </a:r>
            <a:endParaRPr/>
          </a:p>
        </p:txBody>
      </p:sp>
      <p:sp>
        <p:nvSpPr>
          <p:cNvPr id="597" name="Google Shape;597;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98" name="Google Shape;598;p56"/>
          <p:cNvSpPr txBox="1"/>
          <p:nvPr/>
        </p:nvSpPr>
        <p:spPr>
          <a:xfrm>
            <a:off x="512100" y="4520775"/>
            <a:ext cx="8119800" cy="5727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a:solidFill>
                  <a:srgbClr val="000000"/>
                </a:solidFill>
              </a:rPr>
              <a:t>Textbook Chapter </a:t>
            </a:r>
            <a:r>
              <a:rPr lang="en"/>
              <a:t>5.2</a:t>
            </a:r>
            <a:endParaRPr>
              <a:solidFill>
                <a:srgbClr val="00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602" name="Shape 602"/>
        <p:cNvGrpSpPr/>
        <p:nvPr/>
      </p:nvGrpSpPr>
      <p:grpSpPr>
        <a:xfrm>
          <a:off x="0" y="0"/>
          <a:ext cx="0" cy="0"/>
          <a:chOff x="0" y="0"/>
          <a:chExt cx="0" cy="0"/>
        </a:xfrm>
      </p:grpSpPr>
      <p:graphicFrame>
        <p:nvGraphicFramePr>
          <p:cNvPr id="603" name="Google Shape;603;p57"/>
          <p:cNvGraphicFramePr/>
          <p:nvPr/>
        </p:nvGraphicFramePr>
        <p:xfrm>
          <a:off x="6335250" y="1221688"/>
          <a:ext cx="3000000" cy="3000000"/>
        </p:xfrm>
        <a:graphic>
          <a:graphicData uri="http://schemas.openxmlformats.org/drawingml/2006/table">
            <a:tbl>
              <a:tblPr>
                <a:noFill/>
                <a:tableStyleId>{E2195BA9-F96E-4B7E-9931-2B76A9E67FEC}</a:tableStyleId>
              </a:tblPr>
              <a:tblGrid>
                <a:gridCol w="382850"/>
                <a:gridCol w="382850"/>
                <a:gridCol w="382850"/>
                <a:gridCol w="382850"/>
              </a:tblGrid>
              <a:tr h="268200">
                <a:tc gridSpan="4">
                  <a:txBody>
                    <a:bodyPr/>
                    <a:lstStyle/>
                    <a:p>
                      <a:pPr indent="0" lvl="0" marL="0" rtl="0" algn="ctr">
                        <a:spcBef>
                          <a:spcPts val="0"/>
                        </a:spcBef>
                        <a:spcAft>
                          <a:spcPts val="0"/>
                        </a:spcAft>
                        <a:buNone/>
                      </a:pPr>
                      <a:r>
                        <a:rPr i="1" lang="en" sz="1200"/>
                        <a:t>K</a:t>
                      </a:r>
                      <a:r>
                        <a:rPr lang="en" sz="1200"/>
                        <a:t> = 3</a:t>
                      </a:r>
                      <a:endParaRPr sz="1200"/>
                    </a:p>
                  </a:txBody>
                  <a:tcPr marT="27425" marB="27425" marR="91425" marL="91425">
                    <a:lnB cap="flat" cmpd="sng" w="28575">
                      <a:solidFill>
                        <a:srgbClr val="9E9E9E"/>
                      </a:solidFill>
                      <a:prstDash val="solid"/>
                      <a:round/>
                      <a:headEnd len="sm" w="sm" type="none"/>
                      <a:tailEnd len="sm" w="sm" type="none"/>
                    </a:lnB>
                    <a:solidFill>
                      <a:schemeClr val="lt2"/>
                    </a:solidFill>
                  </a:tcPr>
                </a:tc>
                <a:tc hMerge="1"/>
                <a:tc hMerge="1"/>
                <a:tc hMerge="1"/>
              </a:tr>
              <a:tr h="190075">
                <a:tc>
                  <a:txBody>
                    <a:bodyPr/>
                    <a:lstStyle/>
                    <a:p>
                      <a:pPr indent="0" lvl="0" marL="0" rtl="0" algn="l">
                        <a:spcBef>
                          <a:spcPts val="0"/>
                        </a:spcBef>
                        <a:spcAft>
                          <a:spcPts val="0"/>
                        </a:spcAft>
                        <a:buNone/>
                      </a:pPr>
                      <a:r>
                        <a:rPr i="1" lang="en" sz="1200"/>
                        <a:t>M</a:t>
                      </a:r>
                      <a:endParaRPr sz="1200"/>
                    </a:p>
                  </a:txBody>
                  <a:tcPr marT="27425" marB="27425" marR="91425" marL="91425">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i="1" lang="en" sz="1200"/>
                        <a:t>C</a:t>
                      </a:r>
                      <a:endParaRPr i="1" sz="1200"/>
                    </a:p>
                  </a:txBody>
                  <a:tcPr marT="27425" marB="27425" marR="91425" marL="91425">
                    <a:lnR cap="flat" cmpd="sng" w="76200">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i="1" lang="en" sz="1200"/>
                        <a:t>M</a:t>
                      </a:r>
                      <a:endParaRPr i="1" sz="1200"/>
                    </a:p>
                  </a:txBody>
                  <a:tcPr marT="27425" marB="27425" marR="91425" marL="91425">
                    <a:lnL cap="flat" cmpd="sng" w="76200">
                      <a:solidFill>
                        <a:srgbClr val="9E9E9E"/>
                      </a:solidFill>
                      <a:prstDash val="solid"/>
                      <a:round/>
                      <a:headEnd len="sm" w="sm" type="none"/>
                      <a:tailEnd len="sm" w="sm" type="none"/>
                    </a:lnL>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i="1" lang="en" sz="1200"/>
                        <a:t>C</a:t>
                      </a:r>
                      <a:endParaRPr i="1" sz="1200"/>
                    </a:p>
                  </a:txBody>
                  <a:tcPr marT="27425" marB="27425" marR="91425" marL="91425">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2"/>
                    </a:solidFill>
                  </a:tcPr>
                </a:tc>
              </a:tr>
              <a:tr h="171850">
                <a:tc>
                  <a:txBody>
                    <a:bodyPr/>
                    <a:lstStyle/>
                    <a:p>
                      <a:pPr indent="0" lvl="0" marL="0" rtl="0" algn="l">
                        <a:spcBef>
                          <a:spcPts val="0"/>
                        </a:spcBef>
                        <a:spcAft>
                          <a:spcPts val="0"/>
                        </a:spcAft>
                        <a:buNone/>
                      </a:pPr>
                      <a:r>
                        <a:rPr lang="en" sz="1200"/>
                        <a:t>A</a:t>
                      </a:r>
                      <a:endParaRPr sz="1200"/>
                    </a:p>
                  </a:txBody>
                  <a:tcPr marT="27425" marB="27425" marR="91425" marL="91425">
                    <a:lnT cap="flat" cmpd="sng" w="28575">
                      <a:solidFill>
                        <a:srgbClr val="9E9E9E"/>
                      </a:solidFill>
                      <a:prstDash val="solid"/>
                      <a:round/>
                      <a:headEnd len="sm" w="sm" type="none"/>
                      <a:tailEnd len="sm" w="sm" type="none"/>
                    </a:lnT>
                    <a:solidFill>
                      <a:schemeClr val="lt2"/>
                    </a:solidFill>
                  </a:tcPr>
                </a:tc>
                <a:tc>
                  <a:txBody>
                    <a:bodyPr/>
                    <a:lstStyle/>
                    <a:p>
                      <a:pPr indent="0" lvl="0" marL="0" rtl="0" algn="l">
                        <a:spcBef>
                          <a:spcPts val="0"/>
                        </a:spcBef>
                        <a:spcAft>
                          <a:spcPts val="0"/>
                        </a:spcAft>
                        <a:buNone/>
                      </a:pPr>
                      <a:r>
                        <a:rPr lang="en" sz="1200"/>
                        <a:t>D</a:t>
                      </a:r>
                      <a:endParaRPr sz="1200"/>
                    </a:p>
                  </a:txBody>
                  <a:tcPr marT="27425" marB="27425" marR="91425" marL="91425">
                    <a:lnR cap="flat" cmpd="sng" w="76200">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solidFill>
                      <a:schemeClr val="lt2"/>
                    </a:solidFill>
                  </a:tcPr>
                </a:tc>
                <a:tc>
                  <a:txBody>
                    <a:bodyPr/>
                    <a:lstStyle/>
                    <a:p>
                      <a:pPr indent="0" lvl="0" marL="0" rtl="0" algn="l">
                        <a:spcBef>
                          <a:spcPts val="0"/>
                        </a:spcBef>
                        <a:spcAft>
                          <a:spcPts val="0"/>
                        </a:spcAft>
                        <a:buNone/>
                      </a:pPr>
                      <a:r>
                        <a:rPr lang="en" sz="1200"/>
                        <a:t>N</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Q</a:t>
                      </a:r>
                      <a:endParaRPr sz="1200"/>
                    </a:p>
                  </a:txBody>
                  <a:tcPr marT="27425" marB="27425" marR="91425" marL="91425">
                    <a:lnL cap="flat" cmpd="sng" w="9525">
                      <a:solidFill>
                        <a:srgbClr val="9E9E9E"/>
                      </a:solidFill>
                      <a:prstDash val="solid"/>
                      <a:round/>
                      <a:headEnd len="sm" w="sm" type="none"/>
                      <a:tailEnd len="sm" w="sm" type="none"/>
                    </a:lnL>
                    <a:lnT cap="flat" cmpd="sng" w="28575">
                      <a:solidFill>
                        <a:srgbClr val="9E9E9E"/>
                      </a:solidFill>
                      <a:prstDash val="solid"/>
                      <a:round/>
                      <a:headEnd len="sm" w="sm" type="none"/>
                      <a:tailEnd len="sm" w="sm" type="none"/>
                    </a:lnT>
                    <a:solidFill>
                      <a:schemeClr val="lt2"/>
                    </a:solidFill>
                  </a:tcPr>
                </a:tc>
              </a:tr>
              <a:tr h="145600">
                <a:tc>
                  <a:txBody>
                    <a:bodyPr/>
                    <a:lstStyle/>
                    <a:p>
                      <a:pPr indent="0" lvl="0" marL="0" rtl="0" algn="l">
                        <a:spcBef>
                          <a:spcPts val="0"/>
                        </a:spcBef>
                        <a:spcAft>
                          <a:spcPts val="0"/>
                        </a:spcAft>
                        <a:buNone/>
                      </a:pPr>
                      <a:r>
                        <a:rPr lang="en" sz="1200"/>
                        <a:t>B</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E</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O</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rPr lang="en" sz="1200"/>
                        <a:t>R</a:t>
                      </a:r>
                      <a:endParaRPr sz="1200"/>
                    </a:p>
                  </a:txBody>
                  <a:tcPr marT="27425" marB="27425" marR="91425" marL="91425">
                    <a:lnL cap="flat" cmpd="sng" w="9525">
                      <a:solidFill>
                        <a:srgbClr val="9E9E9E"/>
                      </a:solidFill>
                      <a:prstDash val="solid"/>
                      <a:round/>
                      <a:headEnd len="sm" w="sm" type="none"/>
                      <a:tailEnd len="sm" w="sm" type="none"/>
                    </a:lnL>
                    <a:solidFill>
                      <a:srgbClr val="F6B26B"/>
                    </a:solidFill>
                  </a:tcPr>
                </a:tc>
              </a:tr>
              <a:tr h="101775">
                <a:tc>
                  <a:txBody>
                    <a:bodyPr/>
                    <a:lstStyle/>
                    <a:p>
                      <a:pPr indent="0" lvl="0" marL="0" rtl="0" algn="l">
                        <a:spcBef>
                          <a:spcPts val="0"/>
                        </a:spcBef>
                        <a:spcAft>
                          <a:spcPts val="0"/>
                        </a:spcAft>
                        <a:buNone/>
                      </a:pPr>
                      <a:r>
                        <a:rPr lang="en" sz="1200"/>
                        <a:t>C</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F</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P</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S</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71850">
                <a:tc>
                  <a:txBody>
                    <a:bodyPr/>
                    <a:lstStyle/>
                    <a:p>
                      <a:pPr indent="0" lvl="0" marL="0" rtl="0" algn="l">
                        <a:spcBef>
                          <a:spcPts val="0"/>
                        </a:spcBef>
                        <a:spcAft>
                          <a:spcPts val="0"/>
                        </a:spcAft>
                        <a:buNone/>
                      </a:pPr>
                      <a:r>
                        <a:rPr lang="en" sz="1200"/>
                        <a:t>D</a:t>
                      </a:r>
                      <a:endParaRPr sz="1200"/>
                    </a:p>
                  </a:txBody>
                  <a:tcPr marT="27425" marB="27425" marR="91425" marL="91425">
                    <a:solidFill>
                      <a:srgbClr val="F6B26B"/>
                    </a:solidFill>
                  </a:tcPr>
                </a:tc>
                <a:tc>
                  <a:txBody>
                    <a:bodyPr/>
                    <a:lstStyle/>
                    <a:p>
                      <a:pPr indent="0" lvl="0" marL="0" rtl="0" algn="l">
                        <a:spcBef>
                          <a:spcPts val="0"/>
                        </a:spcBef>
                        <a:spcAft>
                          <a:spcPts val="0"/>
                        </a:spcAft>
                        <a:buNone/>
                      </a:pPr>
                      <a:r>
                        <a:rPr lang="en" sz="1200"/>
                        <a:t>G</a:t>
                      </a:r>
                      <a:endParaRPr sz="1200"/>
                    </a:p>
                  </a:txBody>
                  <a:tcPr marT="27425" marB="27425" marR="91425" marL="91425">
                    <a:lnR cap="flat" cmpd="sng" w="76200">
                      <a:solidFill>
                        <a:srgbClr val="9E9E9E"/>
                      </a:solidFill>
                      <a:prstDash val="solid"/>
                      <a:round/>
                      <a:headEnd len="sm" w="sm" type="none"/>
                      <a:tailEnd len="sm" w="sm" type="none"/>
                    </a:lnR>
                    <a:solidFill>
                      <a:srgbClr val="F6B26B"/>
                    </a:solidFill>
                  </a:tcPr>
                </a:tc>
                <a:tc>
                  <a:txBody>
                    <a:bodyPr/>
                    <a:lstStyle/>
                    <a:p>
                      <a:pPr indent="0" lvl="0" marL="0" rtl="0" algn="l">
                        <a:spcBef>
                          <a:spcPts val="0"/>
                        </a:spcBef>
                        <a:spcAft>
                          <a:spcPts val="0"/>
                        </a:spcAft>
                        <a:buNone/>
                      </a:pPr>
                      <a:r>
                        <a:rPr lang="en" sz="1200"/>
                        <a:t>Q</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T</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19300">
                <a:tc>
                  <a:txBody>
                    <a:bodyPr/>
                    <a:lstStyle/>
                    <a:p>
                      <a:pPr indent="0" lvl="0" marL="0" rtl="0" algn="l">
                        <a:spcBef>
                          <a:spcPts val="0"/>
                        </a:spcBef>
                        <a:spcAft>
                          <a:spcPts val="0"/>
                        </a:spcAft>
                        <a:buNone/>
                      </a:pPr>
                      <a:r>
                        <a:rPr lang="en" sz="1200"/>
                        <a:t>E</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H</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R</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U</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71850">
                <a:tc>
                  <a:txBody>
                    <a:bodyPr/>
                    <a:lstStyle/>
                    <a:p>
                      <a:pPr indent="0" lvl="0" marL="0" rtl="0" algn="l">
                        <a:spcBef>
                          <a:spcPts val="0"/>
                        </a:spcBef>
                        <a:spcAft>
                          <a:spcPts val="0"/>
                        </a:spcAft>
                        <a:buNone/>
                      </a:pPr>
                      <a:r>
                        <a:rPr lang="en" sz="1200"/>
                        <a:t>F</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I</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S</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V</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00000">
                <a:tc>
                  <a:txBody>
                    <a:bodyPr/>
                    <a:lstStyle/>
                    <a:p>
                      <a:pPr indent="0" lvl="0" marL="0" rtl="0" algn="l">
                        <a:spcBef>
                          <a:spcPts val="0"/>
                        </a:spcBef>
                        <a:spcAft>
                          <a:spcPts val="0"/>
                        </a:spcAft>
                        <a:buNone/>
                      </a:pPr>
                      <a:r>
                        <a:rPr lang="en" sz="1200"/>
                        <a:t>G</a:t>
                      </a:r>
                      <a:endParaRPr sz="1200"/>
                    </a:p>
                  </a:txBody>
                  <a:tcPr marT="27425" marB="27425" marR="91425" marL="91425">
                    <a:solidFill>
                      <a:srgbClr val="F6B26B"/>
                    </a:solidFill>
                  </a:tcPr>
                </a:tc>
                <a:tc>
                  <a:txBody>
                    <a:bodyPr/>
                    <a:lstStyle/>
                    <a:p>
                      <a:pPr indent="0" lvl="0" marL="0" rtl="0" algn="l">
                        <a:spcBef>
                          <a:spcPts val="0"/>
                        </a:spcBef>
                        <a:spcAft>
                          <a:spcPts val="0"/>
                        </a:spcAft>
                        <a:buNone/>
                      </a:pPr>
                      <a:r>
                        <a:rPr lang="en" sz="1200"/>
                        <a:t>J</a:t>
                      </a:r>
                      <a:endParaRPr sz="1200"/>
                    </a:p>
                  </a:txBody>
                  <a:tcPr marT="27425" marB="27425" marR="91425" marL="91425">
                    <a:lnR cap="flat" cmpd="sng" w="76200">
                      <a:solidFill>
                        <a:srgbClr val="9E9E9E"/>
                      </a:solidFill>
                      <a:prstDash val="solid"/>
                      <a:round/>
                      <a:headEnd len="sm" w="sm" type="none"/>
                      <a:tailEnd len="sm" w="sm" type="none"/>
                    </a:lnR>
                    <a:solidFill>
                      <a:srgbClr val="F6B26B"/>
                    </a:solidFill>
                  </a:tcPr>
                </a:tc>
                <a:tc>
                  <a:txBody>
                    <a:bodyPr/>
                    <a:lstStyle/>
                    <a:p>
                      <a:pPr indent="0" lvl="0" marL="0" rtl="0" algn="l">
                        <a:spcBef>
                          <a:spcPts val="0"/>
                        </a:spcBef>
                        <a:spcAft>
                          <a:spcPts val="0"/>
                        </a:spcAft>
                        <a:buNone/>
                      </a:pPr>
                      <a:r>
                        <a:rPr lang="en" sz="1200"/>
                        <a:t>T</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W</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01775">
                <a:tc>
                  <a:txBody>
                    <a:bodyPr/>
                    <a:lstStyle/>
                    <a:p>
                      <a:pPr indent="0" lvl="0" marL="0" rtl="0" algn="l">
                        <a:spcBef>
                          <a:spcPts val="0"/>
                        </a:spcBef>
                        <a:spcAft>
                          <a:spcPts val="0"/>
                        </a:spcAft>
                        <a:buNone/>
                      </a:pPr>
                      <a:r>
                        <a:rPr lang="en" sz="1200"/>
                        <a:t>H</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K</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U</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X</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00000">
                <a:tc>
                  <a:txBody>
                    <a:bodyPr/>
                    <a:lstStyle/>
                    <a:p>
                      <a:pPr indent="0" lvl="0" marL="0" rtl="0" algn="l">
                        <a:spcBef>
                          <a:spcPts val="0"/>
                        </a:spcBef>
                        <a:spcAft>
                          <a:spcPts val="0"/>
                        </a:spcAft>
                        <a:buNone/>
                      </a:pPr>
                      <a:r>
                        <a:rPr lang="en" sz="1200"/>
                        <a:t>I</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L</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V</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Y</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00000">
                <a:tc>
                  <a:txBody>
                    <a:bodyPr/>
                    <a:lstStyle/>
                    <a:p>
                      <a:pPr indent="0" lvl="0" marL="0" rtl="0" algn="l">
                        <a:spcBef>
                          <a:spcPts val="0"/>
                        </a:spcBef>
                        <a:spcAft>
                          <a:spcPts val="0"/>
                        </a:spcAft>
                        <a:buNone/>
                      </a:pPr>
                      <a:r>
                        <a:rPr lang="en" sz="1200"/>
                        <a:t>J</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M</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W</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Z</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10525">
                <a:tc>
                  <a:txBody>
                    <a:bodyPr/>
                    <a:lstStyle/>
                    <a:p>
                      <a:pPr indent="0" lvl="0" marL="0" rtl="0" algn="l">
                        <a:spcBef>
                          <a:spcPts val="0"/>
                        </a:spcBef>
                        <a:spcAft>
                          <a:spcPts val="0"/>
                        </a:spcAft>
                        <a:buNone/>
                      </a:pPr>
                      <a:r>
                        <a:rPr lang="en" sz="1200"/>
                        <a:t>K</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N</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X</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A</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00000">
                <a:tc>
                  <a:txBody>
                    <a:bodyPr/>
                    <a:lstStyle/>
                    <a:p>
                      <a:pPr indent="0" lvl="0" marL="0" rtl="0" algn="l">
                        <a:spcBef>
                          <a:spcPts val="0"/>
                        </a:spcBef>
                        <a:spcAft>
                          <a:spcPts val="0"/>
                        </a:spcAft>
                        <a:buNone/>
                      </a:pPr>
                      <a:r>
                        <a:rPr lang="en" sz="1200"/>
                        <a:t>L</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O</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Y</a:t>
                      </a:r>
                      <a:endParaRPr sz="1200"/>
                    </a:p>
                  </a:txBody>
                  <a:tcPr marT="27425" marB="27425" marR="91425" marL="91425">
                    <a:lnL cap="flat" cmpd="sng" w="76200">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solidFill>
                      <a:schemeClr val="lt2"/>
                    </a:solidFill>
                  </a:tcPr>
                </a:tc>
                <a:tc>
                  <a:txBody>
                    <a:bodyPr/>
                    <a:lstStyle/>
                    <a:p>
                      <a:pPr indent="0" lvl="0" marL="0" rtl="0" algn="l">
                        <a:spcBef>
                          <a:spcPts val="0"/>
                        </a:spcBef>
                        <a:spcAft>
                          <a:spcPts val="0"/>
                        </a:spcAft>
                        <a:buNone/>
                      </a:pPr>
                      <a:r>
                        <a:rPr lang="en" sz="1200"/>
                        <a:t>B</a:t>
                      </a:r>
                      <a:endParaRPr sz="1200"/>
                    </a:p>
                  </a:txBody>
                  <a:tcPr marT="27425" marB="27425" marR="91425" marL="91425">
                    <a:solidFill>
                      <a:schemeClr val="lt2"/>
                    </a:solidFill>
                  </a:tcPr>
                </a:tc>
              </a:tr>
              <a:tr h="100000">
                <a:tc>
                  <a:txBody>
                    <a:bodyPr/>
                    <a:lstStyle/>
                    <a:p>
                      <a:pPr indent="0" lvl="0" marL="0" rtl="0" algn="l">
                        <a:spcBef>
                          <a:spcPts val="0"/>
                        </a:spcBef>
                        <a:spcAft>
                          <a:spcPts val="0"/>
                        </a:spcAft>
                        <a:buNone/>
                      </a:pPr>
                      <a:r>
                        <a:rPr lang="en" sz="1200"/>
                        <a:t>M</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P</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Z</a:t>
                      </a:r>
                      <a:endParaRPr sz="1200"/>
                    </a:p>
                  </a:txBody>
                  <a:tcPr marT="27425" marB="27425" marR="91425" marL="91425">
                    <a:lnL cap="flat" cmpd="sng" w="76200">
                      <a:solidFill>
                        <a:srgbClr val="9E9E9E"/>
                      </a:solidFill>
                      <a:prstDash val="solid"/>
                      <a:round/>
                      <a:headEnd len="sm" w="sm" type="none"/>
                      <a:tailEnd len="sm" w="sm" type="none"/>
                    </a:lnL>
                    <a:solidFill>
                      <a:schemeClr val="lt2"/>
                    </a:solidFill>
                  </a:tcPr>
                </a:tc>
                <a:tc>
                  <a:txBody>
                    <a:bodyPr/>
                    <a:lstStyle/>
                    <a:p>
                      <a:pPr indent="0" lvl="0" marL="0" rtl="0" algn="l">
                        <a:spcBef>
                          <a:spcPts val="0"/>
                        </a:spcBef>
                        <a:spcAft>
                          <a:spcPts val="0"/>
                        </a:spcAft>
                        <a:buNone/>
                      </a:pPr>
                      <a:r>
                        <a:rPr lang="en" sz="1200"/>
                        <a:t>C</a:t>
                      </a:r>
                      <a:endParaRPr sz="1200"/>
                    </a:p>
                  </a:txBody>
                  <a:tcPr marT="27425" marB="27425" marR="91425" marL="91425">
                    <a:solidFill>
                      <a:schemeClr val="lt2"/>
                    </a:solidFill>
                  </a:tcPr>
                </a:tc>
              </a:tr>
            </a:tbl>
          </a:graphicData>
        </a:graphic>
      </p:graphicFrame>
      <p:sp>
        <p:nvSpPr>
          <p:cNvPr id="604" name="Google Shape;604;p57"/>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Cryptography by Hand: Caesar Cipher</a:t>
            </a:r>
            <a:endParaRPr/>
          </a:p>
        </p:txBody>
      </p:sp>
      <p:sp>
        <p:nvSpPr>
          <p:cNvPr id="605" name="Google Shape;605;p57"/>
          <p:cNvSpPr txBox="1"/>
          <p:nvPr>
            <p:ph idx="1" type="body"/>
          </p:nvPr>
        </p:nvSpPr>
        <p:spPr>
          <a:xfrm>
            <a:off x="198500" y="1246825"/>
            <a:ext cx="55311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One of the earliest cryptographic schemes was the </a:t>
            </a:r>
            <a:r>
              <a:rPr b="1" lang="en"/>
              <a:t>Caesar cipher</a:t>
            </a:r>
            <a:endParaRPr/>
          </a:p>
          <a:p>
            <a:pPr indent="-317500" lvl="1" marL="914400" rtl="0" algn="l">
              <a:spcBef>
                <a:spcPts val="0"/>
              </a:spcBef>
              <a:spcAft>
                <a:spcPts val="0"/>
              </a:spcAft>
              <a:buSzPts val="1400"/>
              <a:buChar char="○"/>
            </a:pPr>
            <a:r>
              <a:rPr lang="en"/>
              <a:t>Used by Julius Caesar over 2,000 years ago</a:t>
            </a:r>
            <a:endParaRPr/>
          </a:p>
          <a:p>
            <a:pPr indent="-342900" lvl="0" marL="457200" rtl="0" algn="l">
              <a:spcBef>
                <a:spcPts val="0"/>
              </a:spcBef>
              <a:spcAft>
                <a:spcPts val="0"/>
              </a:spcAft>
              <a:buSzPts val="1800"/>
              <a:buChar char="●"/>
            </a:pPr>
            <a:r>
              <a:rPr lang="en"/>
              <a:t>KeyGen()</a:t>
            </a:r>
            <a:r>
              <a:rPr lang="en"/>
              <a:t>:</a:t>
            </a:r>
            <a:endParaRPr/>
          </a:p>
          <a:p>
            <a:pPr indent="-317500" lvl="1" marL="914400" rtl="0" algn="l">
              <a:spcBef>
                <a:spcPts val="0"/>
              </a:spcBef>
              <a:spcAft>
                <a:spcPts val="0"/>
              </a:spcAft>
              <a:buSzPts val="1400"/>
              <a:buChar char="○"/>
            </a:pPr>
            <a:r>
              <a:rPr lang="en"/>
              <a:t>Choose a key </a:t>
            </a:r>
            <a:r>
              <a:rPr i="1" lang="en"/>
              <a:t>K</a:t>
            </a:r>
            <a:r>
              <a:rPr lang="en"/>
              <a:t> randomly between 0 and 25</a:t>
            </a:r>
            <a:endParaRPr/>
          </a:p>
          <a:p>
            <a:pPr indent="-342900" lvl="0" marL="457200" rtl="0" algn="l">
              <a:spcBef>
                <a:spcPts val="0"/>
              </a:spcBef>
              <a:spcAft>
                <a:spcPts val="0"/>
              </a:spcAft>
              <a:buSzPts val="1800"/>
              <a:buChar char="●"/>
            </a:pPr>
            <a:r>
              <a:rPr lang="en"/>
              <a:t>Enc(</a:t>
            </a:r>
            <a:r>
              <a:rPr i="1" lang="en"/>
              <a:t>K</a:t>
            </a:r>
            <a:r>
              <a:rPr lang="en"/>
              <a:t>, </a:t>
            </a:r>
            <a:r>
              <a:rPr i="1" lang="en"/>
              <a:t>M</a:t>
            </a:r>
            <a:r>
              <a:rPr lang="en"/>
              <a:t>):</a:t>
            </a:r>
            <a:endParaRPr/>
          </a:p>
          <a:p>
            <a:pPr indent="-317500" lvl="1" marL="914400" rtl="0" algn="l">
              <a:spcBef>
                <a:spcPts val="0"/>
              </a:spcBef>
              <a:spcAft>
                <a:spcPts val="0"/>
              </a:spcAft>
              <a:buSzPts val="1400"/>
              <a:buChar char="○"/>
            </a:pPr>
            <a:r>
              <a:rPr lang="en"/>
              <a:t>Replace each letter in </a:t>
            </a:r>
            <a:r>
              <a:rPr i="1" lang="en"/>
              <a:t>M</a:t>
            </a:r>
            <a:r>
              <a:rPr lang="en"/>
              <a:t> with the letter </a:t>
            </a:r>
            <a:r>
              <a:rPr i="1" lang="en"/>
              <a:t>K</a:t>
            </a:r>
            <a:r>
              <a:rPr lang="en"/>
              <a:t> positions later in the alphabet</a:t>
            </a:r>
            <a:endParaRPr/>
          </a:p>
          <a:p>
            <a:pPr indent="-317500" lvl="1" marL="914400" rtl="0" algn="l">
              <a:spcBef>
                <a:spcPts val="0"/>
              </a:spcBef>
              <a:spcAft>
                <a:spcPts val="0"/>
              </a:spcAft>
              <a:buSzPts val="1400"/>
              <a:buChar char="○"/>
            </a:pPr>
            <a:r>
              <a:rPr lang="en"/>
              <a:t>If </a:t>
            </a:r>
            <a:r>
              <a:rPr i="1" lang="en"/>
              <a:t>K</a:t>
            </a:r>
            <a:r>
              <a:rPr lang="en"/>
              <a:t> = 3, plaintext DOG becomes GRJ</a:t>
            </a:r>
            <a:endParaRPr/>
          </a:p>
          <a:p>
            <a:pPr indent="-342900" lvl="0" marL="457200" rtl="0" algn="l">
              <a:spcBef>
                <a:spcPts val="0"/>
              </a:spcBef>
              <a:spcAft>
                <a:spcPts val="0"/>
              </a:spcAft>
              <a:buSzPts val="1800"/>
              <a:buChar char="●"/>
            </a:pPr>
            <a:r>
              <a:rPr lang="en"/>
              <a:t>Dec(</a:t>
            </a:r>
            <a:r>
              <a:rPr i="1" lang="en"/>
              <a:t>K</a:t>
            </a:r>
            <a:r>
              <a:rPr lang="en"/>
              <a:t>, </a:t>
            </a:r>
            <a:r>
              <a:rPr i="1" lang="en"/>
              <a:t>C</a:t>
            </a:r>
            <a:r>
              <a:rPr lang="en"/>
              <a:t>):</a:t>
            </a:r>
            <a:endParaRPr/>
          </a:p>
          <a:p>
            <a:pPr indent="-317500" lvl="1" marL="914400" rtl="0" algn="l">
              <a:spcBef>
                <a:spcPts val="0"/>
              </a:spcBef>
              <a:spcAft>
                <a:spcPts val="0"/>
              </a:spcAft>
              <a:buSzPts val="1400"/>
              <a:buChar char="○"/>
            </a:pPr>
            <a:r>
              <a:rPr lang="en"/>
              <a:t>Replace each letter in </a:t>
            </a:r>
            <a:r>
              <a:rPr i="1" lang="en"/>
              <a:t>C</a:t>
            </a:r>
            <a:r>
              <a:rPr lang="en"/>
              <a:t> with the letter </a:t>
            </a:r>
            <a:r>
              <a:rPr i="1" lang="en"/>
              <a:t>K</a:t>
            </a:r>
            <a:r>
              <a:rPr lang="en"/>
              <a:t> positions earlier in the alphabet</a:t>
            </a:r>
            <a:endParaRPr/>
          </a:p>
          <a:p>
            <a:pPr indent="-317500" lvl="1" marL="914400" rtl="0" algn="l">
              <a:spcBef>
                <a:spcPts val="0"/>
              </a:spcBef>
              <a:spcAft>
                <a:spcPts val="0"/>
              </a:spcAft>
              <a:buSzPts val="1400"/>
              <a:buChar char="○"/>
            </a:pPr>
            <a:r>
              <a:rPr lang="en"/>
              <a:t>If </a:t>
            </a:r>
            <a:r>
              <a:rPr i="1" lang="en"/>
              <a:t>K</a:t>
            </a:r>
            <a:r>
              <a:rPr lang="en"/>
              <a:t> = 3, ciphertext GRJ becomes DOG</a:t>
            </a:r>
            <a:endParaRPr/>
          </a:p>
        </p:txBody>
      </p:sp>
      <p:sp>
        <p:nvSpPr>
          <p:cNvPr id="606" name="Google Shape;606;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610" name="Shape 610"/>
        <p:cNvGrpSpPr/>
        <p:nvPr/>
      </p:nvGrpSpPr>
      <p:grpSpPr>
        <a:xfrm>
          <a:off x="0" y="0"/>
          <a:ext cx="0" cy="0"/>
          <a:chOff x="0" y="0"/>
          <a:chExt cx="0" cy="0"/>
        </a:xfrm>
      </p:grpSpPr>
      <p:sp>
        <p:nvSpPr>
          <p:cNvPr id="611" name="Google Shape;611;p58"/>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Cryptography by Hand: Attacks on the Caesar Cipher</a:t>
            </a:r>
            <a:endParaRPr/>
          </a:p>
        </p:txBody>
      </p:sp>
      <p:sp>
        <p:nvSpPr>
          <p:cNvPr id="612" name="Google Shape;612;p58"/>
          <p:cNvSpPr txBox="1"/>
          <p:nvPr>
            <p:ph idx="1" type="body"/>
          </p:nvPr>
        </p:nvSpPr>
        <p:spPr>
          <a:xfrm>
            <a:off x="198500" y="1246825"/>
            <a:ext cx="8520600" cy="14175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Eve sees the ciphertext JCKN ECGUCT, but doesn’t know the key </a:t>
            </a:r>
            <a:r>
              <a:rPr i="1" lang="en"/>
              <a:t>K</a:t>
            </a:r>
            <a:endParaRPr/>
          </a:p>
          <a:p>
            <a:pPr indent="-342900" lvl="0" marL="457200" rtl="0" algn="l">
              <a:spcBef>
                <a:spcPts val="0"/>
              </a:spcBef>
              <a:spcAft>
                <a:spcPts val="0"/>
              </a:spcAft>
              <a:buSzPts val="1800"/>
              <a:buChar char="●"/>
            </a:pPr>
            <a:r>
              <a:rPr lang="en"/>
              <a:t>If you were Eve, how would you try to break this algorithm?</a:t>
            </a:r>
            <a:endParaRPr/>
          </a:p>
          <a:p>
            <a:pPr indent="-342900" lvl="0" marL="457200" rtl="0" algn="l">
              <a:spcBef>
                <a:spcPts val="0"/>
              </a:spcBef>
              <a:spcAft>
                <a:spcPts val="0"/>
              </a:spcAft>
              <a:buSzPts val="1800"/>
              <a:buChar char="●"/>
            </a:pPr>
            <a:r>
              <a:rPr lang="en"/>
              <a:t>Brute-force attack</a:t>
            </a:r>
            <a:r>
              <a:rPr lang="en"/>
              <a:t>: Try all 26 possible keys!</a:t>
            </a:r>
            <a:endParaRPr/>
          </a:p>
          <a:p>
            <a:pPr indent="-342900" lvl="0" marL="457200" rtl="0" algn="l">
              <a:spcBef>
                <a:spcPts val="0"/>
              </a:spcBef>
              <a:spcAft>
                <a:spcPts val="0"/>
              </a:spcAft>
              <a:buSzPts val="1800"/>
              <a:buChar char="●"/>
            </a:pPr>
            <a:r>
              <a:rPr lang="en"/>
              <a:t>Use existing knowledge: Assume that the message is in English</a:t>
            </a:r>
            <a:endParaRPr/>
          </a:p>
        </p:txBody>
      </p:sp>
      <p:sp>
        <p:nvSpPr>
          <p:cNvPr id="613" name="Google Shape;613;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614" name="Google Shape;614;p58"/>
          <p:cNvGrpSpPr/>
          <p:nvPr/>
        </p:nvGrpSpPr>
        <p:grpSpPr>
          <a:xfrm>
            <a:off x="510125" y="2748875"/>
            <a:ext cx="7893125" cy="2124000"/>
            <a:chOff x="510125" y="2291675"/>
            <a:chExt cx="7893125" cy="2124000"/>
          </a:xfrm>
        </p:grpSpPr>
        <p:sp>
          <p:nvSpPr>
            <p:cNvPr id="615" name="Google Shape;615;p58"/>
            <p:cNvSpPr txBox="1"/>
            <p:nvPr/>
          </p:nvSpPr>
          <p:spPr>
            <a:xfrm>
              <a:off x="510125" y="2291675"/>
              <a:ext cx="3000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urier New"/>
                  <a:ea typeface="Courier New"/>
                  <a:cs typeface="Courier New"/>
                  <a:sym typeface="Courier New"/>
                </a:rPr>
                <a:t>+1   IBJM DBFTBS</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+2   HAIL CAESAR</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+3   GZHK BZDRZQ</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+4   FYGJ AYCQYP</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+5   EXFI ZXBPXO</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+6   DWEH YWAOWN</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+7   CVDG XVZNVM</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+8   BUCF WUYMUL</a:t>
              </a:r>
              <a:endParaRPr>
                <a:latin typeface="Courier New"/>
                <a:ea typeface="Courier New"/>
                <a:cs typeface="Courier New"/>
                <a:sym typeface="Courier New"/>
              </a:endParaRPr>
            </a:p>
          </p:txBody>
        </p:sp>
        <p:sp>
          <p:nvSpPr>
            <p:cNvPr id="616" name="Google Shape;616;p58"/>
            <p:cNvSpPr txBox="1"/>
            <p:nvPr/>
          </p:nvSpPr>
          <p:spPr>
            <a:xfrm>
              <a:off x="2863000" y="2291675"/>
              <a:ext cx="3000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+9    ATBE VTXLTK</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+10   ZSAD USWKSJ</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+11   YRZC TRVJRI</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+12   XQYB SQUIQH</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+13   WPXA RPTHPG</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+14   VOWZ QOSGOF</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+15   UNVY PNRFNE</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+16   TMUX OMQEMD</a:t>
              </a:r>
              <a:endParaRPr>
                <a:solidFill>
                  <a:schemeClr val="dk1"/>
                </a:solidFill>
                <a:latin typeface="Courier New"/>
                <a:ea typeface="Courier New"/>
                <a:cs typeface="Courier New"/>
                <a:sym typeface="Courier New"/>
              </a:endParaRPr>
            </a:p>
          </p:txBody>
        </p:sp>
        <p:sp>
          <p:nvSpPr>
            <p:cNvPr id="617" name="Google Shape;617;p58"/>
            <p:cNvSpPr txBox="1"/>
            <p:nvPr/>
          </p:nvSpPr>
          <p:spPr>
            <a:xfrm>
              <a:off x="5403250" y="2291675"/>
              <a:ext cx="3000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+17   SLTW NLPDLC</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+18   RKSV MKOCKB</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+19   QJRU LJNBJA</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+20   PIQT KIMAIZ</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+21   OHPS JHLZHY</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+22   NGOR IGKYGX</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+23   MFNQ HFJXFW</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+24   LEMP GEIWEV</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+25   KDLO FDHVDU</a:t>
              </a:r>
              <a:endParaRPr>
                <a:solidFill>
                  <a:schemeClr val="dk1"/>
                </a:solidFill>
                <a:latin typeface="Courier New"/>
                <a:ea typeface="Courier New"/>
                <a:cs typeface="Courier New"/>
                <a:sym typeface="Courier New"/>
              </a:endParaRPr>
            </a:p>
          </p:txBody>
        </p:sp>
      </p:grpSp>
      <p:sp>
        <p:nvSpPr>
          <p:cNvPr id="618" name="Google Shape;618;p58"/>
          <p:cNvSpPr/>
          <p:nvPr/>
        </p:nvSpPr>
        <p:spPr>
          <a:xfrm>
            <a:off x="570200" y="3071350"/>
            <a:ext cx="1799100" cy="233400"/>
          </a:xfrm>
          <a:prstGeom prst="roundRect">
            <a:avLst>
              <a:gd fmla="val 16667" name="adj"/>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622" name="Shape 622"/>
        <p:cNvGrpSpPr/>
        <p:nvPr/>
      </p:nvGrpSpPr>
      <p:grpSpPr>
        <a:xfrm>
          <a:off x="0" y="0"/>
          <a:ext cx="0" cy="0"/>
          <a:chOff x="0" y="0"/>
          <a:chExt cx="0" cy="0"/>
        </a:xfrm>
      </p:grpSpPr>
      <p:sp>
        <p:nvSpPr>
          <p:cNvPr id="623" name="Google Shape;623;p59"/>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Cryptography by Hand: Attacks on the Caesar Cipher</a:t>
            </a:r>
            <a:endParaRPr/>
          </a:p>
        </p:txBody>
      </p:sp>
      <p:sp>
        <p:nvSpPr>
          <p:cNvPr id="624" name="Google Shape;624;p59"/>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Eve sees the ciphertext JCKN ECGUCT, but doesn’t know the key </a:t>
            </a:r>
            <a:r>
              <a:rPr i="1" lang="en"/>
              <a:t>K</a:t>
            </a:r>
            <a:endParaRPr b="1"/>
          </a:p>
          <a:p>
            <a:pPr indent="-342900" lvl="0" marL="457200" rtl="0" algn="l">
              <a:spcBef>
                <a:spcPts val="0"/>
              </a:spcBef>
              <a:spcAft>
                <a:spcPts val="0"/>
              </a:spcAft>
              <a:buSzPts val="1800"/>
              <a:buChar char="●"/>
            </a:pPr>
            <a:r>
              <a:rPr lang="en"/>
              <a:t>Chosen-plaintext attack</a:t>
            </a:r>
            <a:r>
              <a:rPr lang="en"/>
              <a:t>: Eve tricks Alice into encrypting plaintext of her choice</a:t>
            </a:r>
            <a:endParaRPr/>
          </a:p>
          <a:p>
            <a:pPr indent="-317500" lvl="1" marL="914400" rtl="0" algn="l">
              <a:spcBef>
                <a:spcPts val="0"/>
              </a:spcBef>
              <a:spcAft>
                <a:spcPts val="0"/>
              </a:spcAft>
              <a:buSzPts val="1400"/>
              <a:buChar char="○"/>
            </a:pPr>
            <a:r>
              <a:rPr lang="en"/>
              <a:t>Eve sends a message </a:t>
            </a:r>
            <a:r>
              <a:rPr i="1" lang="en"/>
              <a:t>M</a:t>
            </a:r>
            <a:r>
              <a:rPr lang="en"/>
              <a:t> = AAA and receives </a:t>
            </a:r>
            <a:r>
              <a:rPr i="1" lang="en"/>
              <a:t>C</a:t>
            </a:r>
            <a:r>
              <a:rPr lang="en"/>
              <a:t> = CCC</a:t>
            </a:r>
            <a:endParaRPr/>
          </a:p>
          <a:p>
            <a:pPr indent="-317500" lvl="1" marL="914400" rtl="0" algn="l">
              <a:spcBef>
                <a:spcPts val="0"/>
              </a:spcBef>
              <a:spcAft>
                <a:spcPts val="0"/>
              </a:spcAft>
              <a:buSzPts val="1400"/>
              <a:buChar char="○"/>
            </a:pPr>
            <a:r>
              <a:rPr lang="en"/>
              <a:t>Eve can deduce the key: C is 2 letters after A, so </a:t>
            </a:r>
            <a:r>
              <a:rPr i="1" lang="en"/>
              <a:t>K</a:t>
            </a:r>
            <a:r>
              <a:rPr lang="en"/>
              <a:t> = 2</a:t>
            </a:r>
            <a:endParaRPr/>
          </a:p>
          <a:p>
            <a:pPr indent="-317500" lvl="1" marL="914400" rtl="0" algn="l">
              <a:spcBef>
                <a:spcPts val="0"/>
              </a:spcBef>
              <a:spcAft>
                <a:spcPts val="0"/>
              </a:spcAft>
              <a:buSzPts val="1400"/>
              <a:buChar char="○"/>
            </a:pPr>
            <a:r>
              <a:rPr lang="en"/>
              <a:t>Eve has the key, so she can decrypt the ciphertext</a:t>
            </a:r>
            <a:endParaRPr/>
          </a:p>
        </p:txBody>
      </p:sp>
      <p:sp>
        <p:nvSpPr>
          <p:cNvPr id="625" name="Google Shape;625;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629" name="Shape 629"/>
        <p:cNvGrpSpPr/>
        <p:nvPr/>
      </p:nvGrpSpPr>
      <p:grpSpPr>
        <a:xfrm>
          <a:off x="0" y="0"/>
          <a:ext cx="0" cy="0"/>
          <a:chOff x="0" y="0"/>
          <a:chExt cx="0" cy="0"/>
        </a:xfrm>
      </p:grpSpPr>
      <p:sp>
        <p:nvSpPr>
          <p:cNvPr id="630" name="Google Shape;630;p60"/>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Cryptography by Hand: Substitution Cipher</a:t>
            </a:r>
            <a:endParaRPr/>
          </a:p>
        </p:txBody>
      </p:sp>
      <p:sp>
        <p:nvSpPr>
          <p:cNvPr id="631" name="Google Shape;631;p60"/>
          <p:cNvSpPr txBox="1"/>
          <p:nvPr>
            <p:ph idx="1" type="body"/>
          </p:nvPr>
        </p:nvSpPr>
        <p:spPr>
          <a:xfrm>
            <a:off x="198500" y="1246825"/>
            <a:ext cx="5142600" cy="37656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A better cipher: create a mapping of each character to another character.</a:t>
            </a:r>
            <a:endParaRPr/>
          </a:p>
          <a:p>
            <a:pPr indent="-317500" lvl="1" marL="914400" rtl="0" algn="l">
              <a:spcBef>
                <a:spcPts val="0"/>
              </a:spcBef>
              <a:spcAft>
                <a:spcPts val="0"/>
              </a:spcAft>
              <a:buSzPts val="1400"/>
              <a:buChar char="○"/>
            </a:pPr>
            <a:r>
              <a:rPr lang="en"/>
              <a:t>Example: A = N, B = Q, C = L, D = Z, etc.</a:t>
            </a:r>
            <a:endParaRPr/>
          </a:p>
          <a:p>
            <a:pPr indent="-317500" lvl="1" marL="914400" rtl="0" algn="l">
              <a:spcBef>
                <a:spcPts val="0"/>
              </a:spcBef>
              <a:spcAft>
                <a:spcPts val="0"/>
              </a:spcAft>
              <a:buSzPts val="1400"/>
              <a:buChar char="○"/>
            </a:pPr>
            <a:r>
              <a:rPr lang="en"/>
              <a:t>Unlike the Caesar cipher, the shift is no longer constant!</a:t>
            </a:r>
            <a:endParaRPr/>
          </a:p>
          <a:p>
            <a:pPr indent="-342900" lvl="0" marL="457200" rtl="0" algn="l">
              <a:spcBef>
                <a:spcPts val="0"/>
              </a:spcBef>
              <a:spcAft>
                <a:spcPts val="0"/>
              </a:spcAft>
              <a:buSzPts val="1800"/>
              <a:buChar char="●"/>
            </a:pPr>
            <a:r>
              <a:rPr lang="en"/>
              <a:t>KeyGen():</a:t>
            </a:r>
            <a:endParaRPr/>
          </a:p>
          <a:p>
            <a:pPr indent="-317500" lvl="1" marL="914400" rtl="0" algn="l">
              <a:spcBef>
                <a:spcPts val="0"/>
              </a:spcBef>
              <a:spcAft>
                <a:spcPts val="0"/>
              </a:spcAft>
              <a:buSzPts val="1400"/>
              <a:buChar char="○"/>
            </a:pPr>
            <a:r>
              <a:rPr lang="en"/>
              <a:t>Generate a random, one-to-one mapping of characters</a:t>
            </a:r>
            <a:endParaRPr/>
          </a:p>
          <a:p>
            <a:pPr indent="-342900" lvl="0" marL="457200" rtl="0" algn="l">
              <a:spcBef>
                <a:spcPts val="0"/>
              </a:spcBef>
              <a:spcAft>
                <a:spcPts val="0"/>
              </a:spcAft>
              <a:buSzPts val="1800"/>
              <a:buChar char="●"/>
            </a:pPr>
            <a:r>
              <a:rPr lang="en"/>
              <a:t>Enc(</a:t>
            </a:r>
            <a:r>
              <a:rPr i="1" lang="en"/>
              <a:t>K</a:t>
            </a:r>
            <a:r>
              <a:rPr lang="en"/>
              <a:t>, </a:t>
            </a:r>
            <a:r>
              <a:rPr i="1" lang="en"/>
              <a:t>M</a:t>
            </a:r>
            <a:r>
              <a:rPr lang="en"/>
              <a:t>):</a:t>
            </a:r>
            <a:endParaRPr/>
          </a:p>
          <a:p>
            <a:pPr indent="-317500" lvl="1" marL="914400" rtl="0" algn="l">
              <a:spcBef>
                <a:spcPts val="0"/>
              </a:spcBef>
              <a:spcAft>
                <a:spcPts val="0"/>
              </a:spcAft>
              <a:buSzPts val="1400"/>
              <a:buChar char="○"/>
            </a:pPr>
            <a:r>
              <a:rPr lang="en"/>
              <a:t>Map each letter in </a:t>
            </a:r>
            <a:r>
              <a:rPr i="1" lang="en"/>
              <a:t>M</a:t>
            </a:r>
            <a:r>
              <a:rPr lang="en"/>
              <a:t> to the output according to the mapping </a:t>
            </a:r>
            <a:r>
              <a:rPr i="1" lang="en"/>
              <a:t>K</a:t>
            </a:r>
            <a:endParaRPr/>
          </a:p>
          <a:p>
            <a:pPr indent="-342900" lvl="0" marL="457200" rtl="0" algn="l">
              <a:spcBef>
                <a:spcPts val="0"/>
              </a:spcBef>
              <a:spcAft>
                <a:spcPts val="0"/>
              </a:spcAft>
              <a:buSzPts val="1800"/>
              <a:buChar char="●"/>
            </a:pPr>
            <a:r>
              <a:rPr lang="en"/>
              <a:t>Dec(</a:t>
            </a:r>
            <a:r>
              <a:rPr i="1" lang="en"/>
              <a:t>K</a:t>
            </a:r>
            <a:r>
              <a:rPr lang="en"/>
              <a:t>, </a:t>
            </a:r>
            <a:r>
              <a:rPr i="1" lang="en"/>
              <a:t>C</a:t>
            </a:r>
            <a:r>
              <a:rPr lang="en"/>
              <a:t>):</a:t>
            </a:r>
            <a:endParaRPr/>
          </a:p>
          <a:p>
            <a:pPr indent="-317500" lvl="1" marL="914400" rtl="0" algn="l">
              <a:spcBef>
                <a:spcPts val="0"/>
              </a:spcBef>
              <a:spcAft>
                <a:spcPts val="0"/>
              </a:spcAft>
              <a:buSzPts val="1400"/>
              <a:buChar char="○"/>
            </a:pPr>
            <a:r>
              <a:rPr lang="en"/>
              <a:t>Map each letter in </a:t>
            </a:r>
            <a:r>
              <a:rPr i="1" lang="en"/>
              <a:t>C</a:t>
            </a:r>
            <a:r>
              <a:rPr lang="en"/>
              <a:t> to the output according to the </a:t>
            </a:r>
            <a:r>
              <a:rPr i="1" lang="en"/>
              <a:t>reverse</a:t>
            </a:r>
            <a:r>
              <a:rPr lang="en"/>
              <a:t> of the mapping </a:t>
            </a:r>
            <a:r>
              <a:rPr i="1" lang="en"/>
              <a:t>K</a:t>
            </a:r>
            <a:endParaRPr/>
          </a:p>
        </p:txBody>
      </p:sp>
      <p:sp>
        <p:nvSpPr>
          <p:cNvPr id="632" name="Google Shape;632;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633" name="Google Shape;633;p60"/>
          <p:cNvGraphicFramePr/>
          <p:nvPr/>
        </p:nvGraphicFramePr>
        <p:xfrm>
          <a:off x="6335250" y="1221688"/>
          <a:ext cx="3000000" cy="3000000"/>
        </p:xfrm>
        <a:graphic>
          <a:graphicData uri="http://schemas.openxmlformats.org/drawingml/2006/table">
            <a:tbl>
              <a:tblPr>
                <a:noFill/>
                <a:tableStyleId>{E2195BA9-F96E-4B7E-9931-2B76A9E67FEC}</a:tableStyleId>
              </a:tblPr>
              <a:tblGrid>
                <a:gridCol w="382850"/>
                <a:gridCol w="382850"/>
                <a:gridCol w="382850"/>
                <a:gridCol w="382850"/>
              </a:tblGrid>
              <a:tr h="268200">
                <a:tc gridSpan="4">
                  <a:txBody>
                    <a:bodyPr/>
                    <a:lstStyle/>
                    <a:p>
                      <a:pPr indent="0" lvl="0" marL="0" rtl="0" algn="ctr">
                        <a:spcBef>
                          <a:spcPts val="0"/>
                        </a:spcBef>
                        <a:spcAft>
                          <a:spcPts val="0"/>
                        </a:spcAft>
                        <a:buNone/>
                      </a:pPr>
                      <a:r>
                        <a:rPr i="1" lang="en" sz="1200"/>
                        <a:t>K</a:t>
                      </a:r>
                      <a:endParaRPr i="1" sz="1200"/>
                    </a:p>
                  </a:txBody>
                  <a:tcPr marT="27425" marB="27425" marR="91425" marL="91425">
                    <a:lnB cap="flat" cmpd="sng" w="28575">
                      <a:solidFill>
                        <a:srgbClr val="9E9E9E"/>
                      </a:solidFill>
                      <a:prstDash val="solid"/>
                      <a:round/>
                      <a:headEnd len="sm" w="sm" type="none"/>
                      <a:tailEnd len="sm" w="sm" type="none"/>
                    </a:lnB>
                    <a:solidFill>
                      <a:schemeClr val="lt2"/>
                    </a:solidFill>
                  </a:tcPr>
                </a:tc>
                <a:tc hMerge="1"/>
                <a:tc hMerge="1"/>
                <a:tc hMerge="1"/>
              </a:tr>
              <a:tr h="190075">
                <a:tc>
                  <a:txBody>
                    <a:bodyPr/>
                    <a:lstStyle/>
                    <a:p>
                      <a:pPr indent="0" lvl="0" marL="0" rtl="0" algn="l">
                        <a:spcBef>
                          <a:spcPts val="0"/>
                        </a:spcBef>
                        <a:spcAft>
                          <a:spcPts val="0"/>
                        </a:spcAft>
                        <a:buNone/>
                      </a:pPr>
                      <a:r>
                        <a:rPr i="1" lang="en" sz="1200"/>
                        <a:t>M</a:t>
                      </a:r>
                      <a:endParaRPr sz="1200"/>
                    </a:p>
                  </a:txBody>
                  <a:tcPr marT="27425" marB="27425" marR="91425" marL="91425">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i="1" lang="en" sz="1200"/>
                        <a:t>C</a:t>
                      </a:r>
                      <a:endParaRPr i="1" sz="1200"/>
                    </a:p>
                  </a:txBody>
                  <a:tcPr marT="27425" marB="27425" marR="91425" marL="91425">
                    <a:lnR cap="flat" cmpd="sng" w="76200">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i="1" lang="en" sz="1200"/>
                        <a:t>M</a:t>
                      </a:r>
                      <a:endParaRPr i="1" sz="1200"/>
                    </a:p>
                  </a:txBody>
                  <a:tcPr marT="27425" marB="27425" marR="91425" marL="91425">
                    <a:lnL cap="flat" cmpd="sng" w="76200">
                      <a:solidFill>
                        <a:srgbClr val="9E9E9E"/>
                      </a:solidFill>
                      <a:prstDash val="solid"/>
                      <a:round/>
                      <a:headEnd len="sm" w="sm" type="none"/>
                      <a:tailEnd len="sm" w="sm" type="none"/>
                    </a:lnL>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i="1" lang="en" sz="1200"/>
                        <a:t>C</a:t>
                      </a:r>
                      <a:endParaRPr i="1" sz="1200"/>
                    </a:p>
                  </a:txBody>
                  <a:tcPr marT="27425" marB="27425" marR="91425" marL="91425">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2"/>
                    </a:solidFill>
                  </a:tcPr>
                </a:tc>
              </a:tr>
              <a:tr h="171850">
                <a:tc>
                  <a:txBody>
                    <a:bodyPr/>
                    <a:lstStyle/>
                    <a:p>
                      <a:pPr indent="0" lvl="0" marL="0" rtl="0" algn="l">
                        <a:spcBef>
                          <a:spcPts val="0"/>
                        </a:spcBef>
                        <a:spcAft>
                          <a:spcPts val="0"/>
                        </a:spcAft>
                        <a:buNone/>
                      </a:pPr>
                      <a:r>
                        <a:rPr lang="en" sz="1200"/>
                        <a:t>A</a:t>
                      </a:r>
                      <a:endParaRPr sz="1200"/>
                    </a:p>
                  </a:txBody>
                  <a:tcPr marT="27425" marB="27425" marR="91425" marL="91425">
                    <a:lnT cap="flat" cmpd="sng" w="28575">
                      <a:solidFill>
                        <a:srgbClr val="9E9E9E"/>
                      </a:solidFill>
                      <a:prstDash val="solid"/>
                      <a:round/>
                      <a:headEnd len="sm" w="sm" type="none"/>
                      <a:tailEnd len="sm" w="sm" type="none"/>
                    </a:lnT>
                    <a:solidFill>
                      <a:schemeClr val="lt2"/>
                    </a:solidFill>
                  </a:tcPr>
                </a:tc>
                <a:tc>
                  <a:txBody>
                    <a:bodyPr/>
                    <a:lstStyle/>
                    <a:p>
                      <a:pPr indent="0" lvl="0" marL="0" rtl="0" algn="l">
                        <a:spcBef>
                          <a:spcPts val="0"/>
                        </a:spcBef>
                        <a:spcAft>
                          <a:spcPts val="0"/>
                        </a:spcAft>
                        <a:buNone/>
                      </a:pPr>
                      <a:r>
                        <a:rPr lang="en" sz="1200"/>
                        <a:t>N</a:t>
                      </a:r>
                      <a:endParaRPr sz="1200"/>
                    </a:p>
                  </a:txBody>
                  <a:tcPr marT="27425" marB="27425" marR="91425" marL="91425">
                    <a:lnR cap="flat" cmpd="sng" w="76200">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solidFill>
                      <a:schemeClr val="lt2"/>
                    </a:solidFill>
                  </a:tcPr>
                </a:tc>
                <a:tc>
                  <a:txBody>
                    <a:bodyPr/>
                    <a:lstStyle/>
                    <a:p>
                      <a:pPr indent="0" lvl="0" marL="0" rtl="0" algn="l">
                        <a:spcBef>
                          <a:spcPts val="0"/>
                        </a:spcBef>
                        <a:spcAft>
                          <a:spcPts val="0"/>
                        </a:spcAft>
                        <a:buNone/>
                      </a:pPr>
                      <a:r>
                        <a:rPr lang="en" sz="1200"/>
                        <a:t>N</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G</a:t>
                      </a:r>
                      <a:endParaRPr sz="1200"/>
                    </a:p>
                  </a:txBody>
                  <a:tcPr marT="27425" marB="27425" marR="91425" marL="91425">
                    <a:lnL cap="flat" cmpd="sng" w="9525">
                      <a:solidFill>
                        <a:srgbClr val="9E9E9E"/>
                      </a:solidFill>
                      <a:prstDash val="solid"/>
                      <a:round/>
                      <a:headEnd len="sm" w="sm" type="none"/>
                      <a:tailEnd len="sm" w="sm" type="none"/>
                    </a:lnL>
                    <a:lnT cap="flat" cmpd="sng" w="28575">
                      <a:solidFill>
                        <a:srgbClr val="9E9E9E"/>
                      </a:solidFill>
                      <a:prstDash val="solid"/>
                      <a:round/>
                      <a:headEnd len="sm" w="sm" type="none"/>
                      <a:tailEnd len="sm" w="sm" type="none"/>
                    </a:lnT>
                    <a:solidFill>
                      <a:schemeClr val="lt2"/>
                    </a:solidFill>
                  </a:tcPr>
                </a:tc>
              </a:tr>
              <a:tr h="145600">
                <a:tc>
                  <a:txBody>
                    <a:bodyPr/>
                    <a:lstStyle/>
                    <a:p>
                      <a:pPr indent="0" lvl="0" marL="0" rtl="0" algn="l">
                        <a:spcBef>
                          <a:spcPts val="0"/>
                        </a:spcBef>
                        <a:spcAft>
                          <a:spcPts val="0"/>
                        </a:spcAft>
                        <a:buNone/>
                      </a:pPr>
                      <a:r>
                        <a:rPr lang="en" sz="1200"/>
                        <a:t>B</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Q</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O</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rPr lang="en" sz="1200"/>
                        <a:t>P</a:t>
                      </a:r>
                      <a:endParaRPr sz="1200"/>
                    </a:p>
                  </a:txBody>
                  <a:tcPr marT="27425" marB="27425" marR="91425" marL="91425">
                    <a:lnL cap="flat" cmpd="sng" w="9525">
                      <a:solidFill>
                        <a:srgbClr val="9E9E9E"/>
                      </a:solidFill>
                      <a:prstDash val="solid"/>
                      <a:round/>
                      <a:headEnd len="sm" w="sm" type="none"/>
                      <a:tailEnd len="sm" w="sm" type="none"/>
                    </a:lnL>
                    <a:solidFill>
                      <a:srgbClr val="F6B26B"/>
                    </a:solidFill>
                  </a:tcPr>
                </a:tc>
              </a:tr>
              <a:tr h="101775">
                <a:tc>
                  <a:txBody>
                    <a:bodyPr/>
                    <a:lstStyle/>
                    <a:p>
                      <a:pPr indent="0" lvl="0" marL="0" rtl="0" algn="l">
                        <a:spcBef>
                          <a:spcPts val="0"/>
                        </a:spcBef>
                        <a:spcAft>
                          <a:spcPts val="0"/>
                        </a:spcAft>
                        <a:buNone/>
                      </a:pPr>
                      <a:r>
                        <a:rPr lang="en" sz="1200"/>
                        <a:t>C</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L</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P</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T</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71850">
                <a:tc>
                  <a:txBody>
                    <a:bodyPr/>
                    <a:lstStyle/>
                    <a:p>
                      <a:pPr indent="0" lvl="0" marL="0" rtl="0" algn="l">
                        <a:spcBef>
                          <a:spcPts val="0"/>
                        </a:spcBef>
                        <a:spcAft>
                          <a:spcPts val="0"/>
                        </a:spcAft>
                        <a:buNone/>
                      </a:pPr>
                      <a:r>
                        <a:rPr lang="en" sz="1200"/>
                        <a:t>D</a:t>
                      </a:r>
                      <a:endParaRPr sz="1200"/>
                    </a:p>
                  </a:txBody>
                  <a:tcPr marT="27425" marB="27425" marR="91425" marL="91425">
                    <a:solidFill>
                      <a:srgbClr val="F6B26B"/>
                    </a:solidFill>
                  </a:tcPr>
                </a:tc>
                <a:tc>
                  <a:txBody>
                    <a:bodyPr/>
                    <a:lstStyle/>
                    <a:p>
                      <a:pPr indent="0" lvl="0" marL="0" rtl="0" algn="l">
                        <a:spcBef>
                          <a:spcPts val="0"/>
                        </a:spcBef>
                        <a:spcAft>
                          <a:spcPts val="0"/>
                        </a:spcAft>
                        <a:buNone/>
                      </a:pPr>
                      <a:r>
                        <a:rPr lang="en" sz="1200"/>
                        <a:t>Z</a:t>
                      </a:r>
                      <a:endParaRPr sz="1200"/>
                    </a:p>
                  </a:txBody>
                  <a:tcPr marT="27425" marB="27425" marR="91425" marL="91425">
                    <a:lnR cap="flat" cmpd="sng" w="76200">
                      <a:solidFill>
                        <a:srgbClr val="9E9E9E"/>
                      </a:solidFill>
                      <a:prstDash val="solid"/>
                      <a:round/>
                      <a:headEnd len="sm" w="sm" type="none"/>
                      <a:tailEnd len="sm" w="sm" type="none"/>
                    </a:lnR>
                    <a:solidFill>
                      <a:srgbClr val="F6B26B"/>
                    </a:solidFill>
                  </a:tcPr>
                </a:tc>
                <a:tc>
                  <a:txBody>
                    <a:bodyPr/>
                    <a:lstStyle/>
                    <a:p>
                      <a:pPr indent="0" lvl="0" marL="0" rtl="0" algn="l">
                        <a:spcBef>
                          <a:spcPts val="0"/>
                        </a:spcBef>
                        <a:spcAft>
                          <a:spcPts val="0"/>
                        </a:spcAft>
                        <a:buNone/>
                      </a:pPr>
                      <a:r>
                        <a:rPr lang="en" sz="1200"/>
                        <a:t>Q</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A</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19300">
                <a:tc>
                  <a:txBody>
                    <a:bodyPr/>
                    <a:lstStyle/>
                    <a:p>
                      <a:pPr indent="0" lvl="0" marL="0" rtl="0" algn="l">
                        <a:spcBef>
                          <a:spcPts val="0"/>
                        </a:spcBef>
                        <a:spcAft>
                          <a:spcPts val="0"/>
                        </a:spcAft>
                        <a:buNone/>
                      </a:pPr>
                      <a:r>
                        <a:rPr lang="en" sz="1200"/>
                        <a:t>E</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K</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R</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J</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71850">
                <a:tc>
                  <a:txBody>
                    <a:bodyPr/>
                    <a:lstStyle/>
                    <a:p>
                      <a:pPr indent="0" lvl="0" marL="0" rtl="0" algn="l">
                        <a:spcBef>
                          <a:spcPts val="0"/>
                        </a:spcBef>
                        <a:spcAft>
                          <a:spcPts val="0"/>
                        </a:spcAft>
                        <a:buNone/>
                      </a:pPr>
                      <a:r>
                        <a:rPr lang="en" sz="1200"/>
                        <a:t>F</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R</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S</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O</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00000">
                <a:tc>
                  <a:txBody>
                    <a:bodyPr/>
                    <a:lstStyle/>
                    <a:p>
                      <a:pPr indent="0" lvl="0" marL="0" rtl="0" algn="l">
                        <a:spcBef>
                          <a:spcPts val="0"/>
                        </a:spcBef>
                        <a:spcAft>
                          <a:spcPts val="0"/>
                        </a:spcAft>
                        <a:buNone/>
                      </a:pPr>
                      <a:r>
                        <a:rPr lang="en" sz="1200"/>
                        <a:t>G</a:t>
                      </a:r>
                      <a:endParaRPr sz="1200"/>
                    </a:p>
                  </a:txBody>
                  <a:tcPr marT="27425" marB="27425" marR="91425" marL="91425">
                    <a:solidFill>
                      <a:srgbClr val="F6B26B"/>
                    </a:solidFill>
                  </a:tcPr>
                </a:tc>
                <a:tc>
                  <a:txBody>
                    <a:bodyPr/>
                    <a:lstStyle/>
                    <a:p>
                      <a:pPr indent="0" lvl="0" marL="0" rtl="0" algn="l">
                        <a:spcBef>
                          <a:spcPts val="0"/>
                        </a:spcBef>
                        <a:spcAft>
                          <a:spcPts val="0"/>
                        </a:spcAft>
                        <a:buNone/>
                      </a:pPr>
                      <a:r>
                        <a:rPr lang="en" sz="1200"/>
                        <a:t>V</a:t>
                      </a:r>
                      <a:endParaRPr sz="1200"/>
                    </a:p>
                  </a:txBody>
                  <a:tcPr marT="27425" marB="27425" marR="91425" marL="91425">
                    <a:lnR cap="flat" cmpd="sng" w="76200">
                      <a:solidFill>
                        <a:srgbClr val="9E9E9E"/>
                      </a:solidFill>
                      <a:prstDash val="solid"/>
                      <a:round/>
                      <a:headEnd len="sm" w="sm" type="none"/>
                      <a:tailEnd len="sm" w="sm" type="none"/>
                    </a:lnR>
                    <a:solidFill>
                      <a:srgbClr val="F6B26B"/>
                    </a:solidFill>
                  </a:tcPr>
                </a:tc>
                <a:tc>
                  <a:txBody>
                    <a:bodyPr/>
                    <a:lstStyle/>
                    <a:p>
                      <a:pPr indent="0" lvl="0" marL="0" rtl="0" algn="l">
                        <a:spcBef>
                          <a:spcPts val="0"/>
                        </a:spcBef>
                        <a:spcAft>
                          <a:spcPts val="0"/>
                        </a:spcAft>
                        <a:buNone/>
                      </a:pPr>
                      <a:r>
                        <a:rPr lang="en" sz="1200"/>
                        <a:t>T</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D</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01775">
                <a:tc>
                  <a:txBody>
                    <a:bodyPr/>
                    <a:lstStyle/>
                    <a:p>
                      <a:pPr indent="0" lvl="0" marL="0" rtl="0" algn="l">
                        <a:spcBef>
                          <a:spcPts val="0"/>
                        </a:spcBef>
                        <a:spcAft>
                          <a:spcPts val="0"/>
                        </a:spcAft>
                        <a:buNone/>
                      </a:pPr>
                      <a:r>
                        <a:rPr lang="en" sz="1200"/>
                        <a:t>H</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U</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U</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I</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00000">
                <a:tc>
                  <a:txBody>
                    <a:bodyPr/>
                    <a:lstStyle/>
                    <a:p>
                      <a:pPr indent="0" lvl="0" marL="0" rtl="0" algn="l">
                        <a:spcBef>
                          <a:spcPts val="0"/>
                        </a:spcBef>
                        <a:spcAft>
                          <a:spcPts val="0"/>
                        </a:spcAft>
                        <a:buNone/>
                      </a:pPr>
                      <a:r>
                        <a:rPr lang="en" sz="1200"/>
                        <a:t>I</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E</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V</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C</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00000">
                <a:tc>
                  <a:txBody>
                    <a:bodyPr/>
                    <a:lstStyle/>
                    <a:p>
                      <a:pPr indent="0" lvl="0" marL="0" rtl="0" algn="l">
                        <a:spcBef>
                          <a:spcPts val="0"/>
                        </a:spcBef>
                        <a:spcAft>
                          <a:spcPts val="0"/>
                        </a:spcAft>
                        <a:buNone/>
                      </a:pPr>
                      <a:r>
                        <a:rPr lang="en" sz="1200"/>
                        <a:t>J</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S</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W</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F</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10525">
                <a:tc>
                  <a:txBody>
                    <a:bodyPr/>
                    <a:lstStyle/>
                    <a:p>
                      <a:pPr indent="0" lvl="0" marL="0" rtl="0" algn="l">
                        <a:spcBef>
                          <a:spcPts val="0"/>
                        </a:spcBef>
                        <a:spcAft>
                          <a:spcPts val="0"/>
                        </a:spcAft>
                        <a:buNone/>
                      </a:pPr>
                      <a:r>
                        <a:rPr lang="en" sz="1200"/>
                        <a:t>K</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B</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X</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M</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00000">
                <a:tc>
                  <a:txBody>
                    <a:bodyPr/>
                    <a:lstStyle/>
                    <a:p>
                      <a:pPr indent="0" lvl="0" marL="0" rtl="0" algn="l">
                        <a:spcBef>
                          <a:spcPts val="0"/>
                        </a:spcBef>
                        <a:spcAft>
                          <a:spcPts val="0"/>
                        </a:spcAft>
                        <a:buNone/>
                      </a:pPr>
                      <a:r>
                        <a:rPr lang="en" sz="1200"/>
                        <a:t>L</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W</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Y</a:t>
                      </a:r>
                      <a:endParaRPr sz="1200"/>
                    </a:p>
                  </a:txBody>
                  <a:tcPr marT="27425" marB="27425" marR="91425" marL="91425">
                    <a:lnL cap="flat" cmpd="sng" w="76200">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solidFill>
                      <a:schemeClr val="lt2"/>
                    </a:solidFill>
                  </a:tcPr>
                </a:tc>
                <a:tc>
                  <a:txBody>
                    <a:bodyPr/>
                    <a:lstStyle/>
                    <a:p>
                      <a:pPr indent="0" lvl="0" marL="0" rtl="0" algn="l">
                        <a:spcBef>
                          <a:spcPts val="0"/>
                        </a:spcBef>
                        <a:spcAft>
                          <a:spcPts val="0"/>
                        </a:spcAft>
                        <a:buNone/>
                      </a:pPr>
                      <a:r>
                        <a:rPr lang="en" sz="1200"/>
                        <a:t>X</a:t>
                      </a:r>
                      <a:endParaRPr sz="1200"/>
                    </a:p>
                  </a:txBody>
                  <a:tcPr marT="27425" marB="27425" marR="91425" marL="91425">
                    <a:solidFill>
                      <a:schemeClr val="lt2"/>
                    </a:solidFill>
                  </a:tcPr>
                </a:tc>
              </a:tr>
              <a:tr h="100000">
                <a:tc>
                  <a:txBody>
                    <a:bodyPr/>
                    <a:lstStyle/>
                    <a:p>
                      <a:pPr indent="0" lvl="0" marL="0" rtl="0" algn="l">
                        <a:spcBef>
                          <a:spcPts val="0"/>
                        </a:spcBef>
                        <a:spcAft>
                          <a:spcPts val="0"/>
                        </a:spcAft>
                        <a:buNone/>
                      </a:pPr>
                      <a:r>
                        <a:rPr lang="en" sz="1200"/>
                        <a:t>M</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Y</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Z</a:t>
                      </a:r>
                      <a:endParaRPr sz="1200"/>
                    </a:p>
                  </a:txBody>
                  <a:tcPr marT="27425" marB="27425" marR="91425" marL="91425">
                    <a:lnL cap="flat" cmpd="sng" w="76200">
                      <a:solidFill>
                        <a:srgbClr val="9E9E9E"/>
                      </a:solidFill>
                      <a:prstDash val="solid"/>
                      <a:round/>
                      <a:headEnd len="sm" w="sm" type="none"/>
                      <a:tailEnd len="sm" w="sm" type="none"/>
                    </a:lnL>
                    <a:solidFill>
                      <a:schemeClr val="lt2"/>
                    </a:solidFill>
                  </a:tcPr>
                </a:tc>
                <a:tc>
                  <a:txBody>
                    <a:bodyPr/>
                    <a:lstStyle/>
                    <a:p>
                      <a:pPr indent="0" lvl="0" marL="0" rtl="0" algn="l">
                        <a:spcBef>
                          <a:spcPts val="0"/>
                        </a:spcBef>
                        <a:spcAft>
                          <a:spcPts val="0"/>
                        </a:spcAft>
                        <a:buNone/>
                      </a:pPr>
                      <a:r>
                        <a:rPr lang="en" sz="1200"/>
                        <a:t>H</a:t>
                      </a:r>
                      <a:endParaRPr sz="1200"/>
                    </a:p>
                  </a:txBody>
                  <a:tcPr marT="27425" marB="27425" marR="91425" marL="91425">
                    <a:solidFill>
                      <a:schemeClr val="lt2"/>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1">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637" name="Shape 637"/>
        <p:cNvGrpSpPr/>
        <p:nvPr/>
      </p:nvGrpSpPr>
      <p:grpSpPr>
        <a:xfrm>
          <a:off x="0" y="0"/>
          <a:ext cx="0" cy="0"/>
          <a:chOff x="0" y="0"/>
          <a:chExt cx="0" cy="0"/>
        </a:xfrm>
      </p:grpSpPr>
      <p:sp>
        <p:nvSpPr>
          <p:cNvPr id="638" name="Google Shape;638;p61"/>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Cryptography by Hand: Attacks on Substitution Ciphers</a:t>
            </a:r>
            <a:endParaRPr/>
          </a:p>
        </p:txBody>
      </p:sp>
      <p:sp>
        <p:nvSpPr>
          <p:cNvPr id="639" name="Google Shape;639;p61"/>
          <p:cNvSpPr txBox="1"/>
          <p:nvPr>
            <p:ph idx="1" type="body"/>
          </p:nvPr>
        </p:nvSpPr>
        <p:spPr>
          <a:xfrm>
            <a:off x="198500" y="1246825"/>
            <a:ext cx="5142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Does the brute-force attack still work?</a:t>
            </a:r>
            <a:endParaRPr/>
          </a:p>
          <a:p>
            <a:pPr indent="-317500" lvl="1" marL="914400" rtl="0" algn="l">
              <a:spcBef>
                <a:spcPts val="0"/>
              </a:spcBef>
              <a:spcAft>
                <a:spcPts val="0"/>
              </a:spcAft>
              <a:buSzPts val="1400"/>
              <a:buChar char="○"/>
            </a:pPr>
            <a:r>
              <a:rPr lang="en"/>
              <a:t>There are 26! ≈ 2</a:t>
            </a:r>
            <a:r>
              <a:rPr baseline="30000" lang="en"/>
              <a:t>88</a:t>
            </a:r>
            <a:r>
              <a:rPr lang="en"/>
              <a:t> possible mappings to try</a:t>
            </a:r>
            <a:endParaRPr/>
          </a:p>
          <a:p>
            <a:pPr indent="-317500" lvl="2" marL="1371600" rtl="0" algn="l">
              <a:spcBef>
                <a:spcPts val="0"/>
              </a:spcBef>
              <a:spcAft>
                <a:spcPts val="0"/>
              </a:spcAft>
              <a:buSzPts val="1400"/>
              <a:buChar char="■"/>
            </a:pPr>
            <a:r>
              <a:rPr lang="en"/>
              <a:t>Too much for most modern computers… for now</a:t>
            </a:r>
            <a:endParaRPr/>
          </a:p>
          <a:p>
            <a:pPr indent="-342900" lvl="0" marL="457200" rtl="0" algn="l">
              <a:spcBef>
                <a:spcPts val="0"/>
              </a:spcBef>
              <a:spcAft>
                <a:spcPts val="0"/>
              </a:spcAft>
              <a:buSzPts val="1800"/>
              <a:buChar char="●"/>
            </a:pPr>
            <a:r>
              <a:rPr lang="en"/>
              <a:t>How about the chosen-plaintext attack?</a:t>
            </a:r>
            <a:endParaRPr/>
          </a:p>
          <a:p>
            <a:pPr indent="-317500" lvl="1" marL="914400" rtl="0" algn="l">
              <a:spcBef>
                <a:spcPts val="0"/>
              </a:spcBef>
              <a:spcAft>
                <a:spcPts val="0"/>
              </a:spcAft>
              <a:buSzPts val="1400"/>
              <a:buChar char="○"/>
            </a:pPr>
            <a:r>
              <a:rPr lang="en"/>
              <a:t>Trick Alice into encrypting ABCDEFGHIJKLMNOPQRSTUVWXYZ, and you’ll get the whole mapping!</a:t>
            </a:r>
            <a:endParaRPr/>
          </a:p>
          <a:p>
            <a:pPr indent="-342900" lvl="0" marL="457200" rtl="0" algn="l">
              <a:spcBef>
                <a:spcPts val="0"/>
              </a:spcBef>
              <a:spcAft>
                <a:spcPts val="0"/>
              </a:spcAft>
              <a:buSzPts val="1800"/>
              <a:buChar char="●"/>
            </a:pPr>
            <a:r>
              <a:rPr lang="en"/>
              <a:t>Another strategy: </a:t>
            </a:r>
            <a:r>
              <a:rPr i="1" lang="en"/>
              <a:t>cryptanalysis</a:t>
            </a:r>
            <a:endParaRPr/>
          </a:p>
          <a:p>
            <a:pPr indent="-317500" lvl="1" marL="914400" rtl="0" algn="l">
              <a:spcBef>
                <a:spcPts val="0"/>
              </a:spcBef>
              <a:spcAft>
                <a:spcPts val="0"/>
              </a:spcAft>
              <a:buSzPts val="1400"/>
              <a:buChar char="○"/>
            </a:pPr>
            <a:r>
              <a:rPr lang="en"/>
              <a:t>The most common english letters in text are</a:t>
            </a:r>
            <a:br>
              <a:rPr lang="en"/>
            </a:br>
            <a:r>
              <a:rPr lang="en"/>
              <a:t>E, T, A, O, I, N</a:t>
            </a:r>
            <a:endParaRPr/>
          </a:p>
        </p:txBody>
      </p:sp>
      <p:sp>
        <p:nvSpPr>
          <p:cNvPr id="640" name="Google Shape;640;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641" name="Google Shape;641;p61"/>
          <p:cNvGraphicFramePr/>
          <p:nvPr/>
        </p:nvGraphicFramePr>
        <p:xfrm>
          <a:off x="6335250" y="1221688"/>
          <a:ext cx="3000000" cy="3000000"/>
        </p:xfrm>
        <a:graphic>
          <a:graphicData uri="http://schemas.openxmlformats.org/drawingml/2006/table">
            <a:tbl>
              <a:tblPr>
                <a:noFill/>
                <a:tableStyleId>{E2195BA9-F96E-4B7E-9931-2B76A9E67FEC}</a:tableStyleId>
              </a:tblPr>
              <a:tblGrid>
                <a:gridCol w="382850"/>
                <a:gridCol w="382850"/>
                <a:gridCol w="382850"/>
                <a:gridCol w="382850"/>
              </a:tblGrid>
              <a:tr h="268200">
                <a:tc gridSpan="4">
                  <a:txBody>
                    <a:bodyPr/>
                    <a:lstStyle/>
                    <a:p>
                      <a:pPr indent="0" lvl="0" marL="0" rtl="0" algn="ctr">
                        <a:spcBef>
                          <a:spcPts val="0"/>
                        </a:spcBef>
                        <a:spcAft>
                          <a:spcPts val="0"/>
                        </a:spcAft>
                        <a:buNone/>
                      </a:pPr>
                      <a:r>
                        <a:rPr i="1" lang="en" sz="1200"/>
                        <a:t>K</a:t>
                      </a:r>
                      <a:endParaRPr i="1" sz="1200"/>
                    </a:p>
                  </a:txBody>
                  <a:tcPr marT="27425" marB="27425" marR="91425" marL="91425">
                    <a:lnB cap="flat" cmpd="sng" w="28575">
                      <a:solidFill>
                        <a:srgbClr val="9E9E9E"/>
                      </a:solidFill>
                      <a:prstDash val="solid"/>
                      <a:round/>
                      <a:headEnd len="sm" w="sm" type="none"/>
                      <a:tailEnd len="sm" w="sm" type="none"/>
                    </a:lnB>
                    <a:solidFill>
                      <a:schemeClr val="lt2"/>
                    </a:solidFill>
                  </a:tcPr>
                </a:tc>
                <a:tc hMerge="1"/>
                <a:tc hMerge="1"/>
                <a:tc hMerge="1"/>
              </a:tr>
              <a:tr h="190075">
                <a:tc>
                  <a:txBody>
                    <a:bodyPr/>
                    <a:lstStyle/>
                    <a:p>
                      <a:pPr indent="0" lvl="0" marL="0" rtl="0" algn="l">
                        <a:spcBef>
                          <a:spcPts val="0"/>
                        </a:spcBef>
                        <a:spcAft>
                          <a:spcPts val="0"/>
                        </a:spcAft>
                        <a:buNone/>
                      </a:pPr>
                      <a:r>
                        <a:rPr i="1" lang="en" sz="1200"/>
                        <a:t>M</a:t>
                      </a:r>
                      <a:endParaRPr sz="1200"/>
                    </a:p>
                  </a:txBody>
                  <a:tcPr marT="27425" marB="27425" marR="91425" marL="91425">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i="1" lang="en" sz="1200"/>
                        <a:t>C</a:t>
                      </a:r>
                      <a:endParaRPr i="1" sz="1200"/>
                    </a:p>
                  </a:txBody>
                  <a:tcPr marT="27425" marB="27425" marR="91425" marL="91425">
                    <a:lnR cap="flat" cmpd="sng" w="76200">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i="1" lang="en" sz="1200"/>
                        <a:t>M</a:t>
                      </a:r>
                      <a:endParaRPr i="1" sz="1200"/>
                    </a:p>
                  </a:txBody>
                  <a:tcPr marT="27425" marB="27425" marR="91425" marL="91425">
                    <a:lnL cap="flat" cmpd="sng" w="76200">
                      <a:solidFill>
                        <a:srgbClr val="9E9E9E"/>
                      </a:solidFill>
                      <a:prstDash val="solid"/>
                      <a:round/>
                      <a:headEnd len="sm" w="sm" type="none"/>
                      <a:tailEnd len="sm" w="sm" type="none"/>
                    </a:lnL>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i="1" lang="en" sz="1200"/>
                        <a:t>C</a:t>
                      </a:r>
                      <a:endParaRPr i="1" sz="1200"/>
                    </a:p>
                  </a:txBody>
                  <a:tcPr marT="27425" marB="27425" marR="91425" marL="91425">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2"/>
                    </a:solidFill>
                  </a:tcPr>
                </a:tc>
              </a:tr>
              <a:tr h="171850">
                <a:tc>
                  <a:txBody>
                    <a:bodyPr/>
                    <a:lstStyle/>
                    <a:p>
                      <a:pPr indent="0" lvl="0" marL="0" rtl="0" algn="l">
                        <a:spcBef>
                          <a:spcPts val="0"/>
                        </a:spcBef>
                        <a:spcAft>
                          <a:spcPts val="0"/>
                        </a:spcAft>
                        <a:buNone/>
                      </a:pPr>
                      <a:r>
                        <a:rPr lang="en" sz="1200"/>
                        <a:t>A</a:t>
                      </a:r>
                      <a:endParaRPr sz="1200"/>
                    </a:p>
                  </a:txBody>
                  <a:tcPr marT="27425" marB="27425" marR="91425" marL="91425">
                    <a:lnT cap="flat" cmpd="sng" w="28575">
                      <a:solidFill>
                        <a:srgbClr val="9E9E9E"/>
                      </a:solidFill>
                      <a:prstDash val="solid"/>
                      <a:round/>
                      <a:headEnd len="sm" w="sm" type="none"/>
                      <a:tailEnd len="sm" w="sm" type="none"/>
                    </a:lnT>
                    <a:solidFill>
                      <a:schemeClr val="lt2"/>
                    </a:solidFill>
                  </a:tcPr>
                </a:tc>
                <a:tc>
                  <a:txBody>
                    <a:bodyPr/>
                    <a:lstStyle/>
                    <a:p>
                      <a:pPr indent="0" lvl="0" marL="0" rtl="0" algn="l">
                        <a:spcBef>
                          <a:spcPts val="0"/>
                        </a:spcBef>
                        <a:spcAft>
                          <a:spcPts val="0"/>
                        </a:spcAft>
                        <a:buNone/>
                      </a:pPr>
                      <a:r>
                        <a:rPr lang="en" sz="1200"/>
                        <a:t>N</a:t>
                      </a:r>
                      <a:endParaRPr sz="1200"/>
                    </a:p>
                  </a:txBody>
                  <a:tcPr marT="27425" marB="27425" marR="91425" marL="91425">
                    <a:lnR cap="flat" cmpd="sng" w="76200">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solidFill>
                      <a:schemeClr val="lt2"/>
                    </a:solidFill>
                  </a:tcPr>
                </a:tc>
                <a:tc>
                  <a:txBody>
                    <a:bodyPr/>
                    <a:lstStyle/>
                    <a:p>
                      <a:pPr indent="0" lvl="0" marL="0" rtl="0" algn="l">
                        <a:spcBef>
                          <a:spcPts val="0"/>
                        </a:spcBef>
                        <a:spcAft>
                          <a:spcPts val="0"/>
                        </a:spcAft>
                        <a:buNone/>
                      </a:pPr>
                      <a:r>
                        <a:rPr lang="en" sz="1200"/>
                        <a:t>N</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G</a:t>
                      </a:r>
                      <a:endParaRPr sz="1200"/>
                    </a:p>
                  </a:txBody>
                  <a:tcPr marT="27425" marB="27425" marR="91425" marL="91425">
                    <a:lnL cap="flat" cmpd="sng" w="9525">
                      <a:solidFill>
                        <a:srgbClr val="9E9E9E"/>
                      </a:solidFill>
                      <a:prstDash val="solid"/>
                      <a:round/>
                      <a:headEnd len="sm" w="sm" type="none"/>
                      <a:tailEnd len="sm" w="sm" type="none"/>
                    </a:lnL>
                    <a:lnT cap="flat" cmpd="sng" w="28575">
                      <a:solidFill>
                        <a:srgbClr val="9E9E9E"/>
                      </a:solidFill>
                      <a:prstDash val="solid"/>
                      <a:round/>
                      <a:headEnd len="sm" w="sm" type="none"/>
                      <a:tailEnd len="sm" w="sm" type="none"/>
                    </a:lnT>
                    <a:solidFill>
                      <a:schemeClr val="lt2"/>
                    </a:solidFill>
                  </a:tcPr>
                </a:tc>
              </a:tr>
              <a:tr h="145600">
                <a:tc>
                  <a:txBody>
                    <a:bodyPr/>
                    <a:lstStyle/>
                    <a:p>
                      <a:pPr indent="0" lvl="0" marL="0" rtl="0" algn="l">
                        <a:spcBef>
                          <a:spcPts val="0"/>
                        </a:spcBef>
                        <a:spcAft>
                          <a:spcPts val="0"/>
                        </a:spcAft>
                        <a:buNone/>
                      </a:pPr>
                      <a:r>
                        <a:rPr lang="en" sz="1200"/>
                        <a:t>B</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Q</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O</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rPr lang="en" sz="1200"/>
                        <a:t>P</a:t>
                      </a:r>
                      <a:endParaRPr sz="1200"/>
                    </a:p>
                  </a:txBody>
                  <a:tcPr marT="27425" marB="27425" marR="91425" marL="91425">
                    <a:lnL cap="flat" cmpd="sng" w="9525">
                      <a:solidFill>
                        <a:srgbClr val="9E9E9E"/>
                      </a:solidFill>
                      <a:prstDash val="solid"/>
                      <a:round/>
                      <a:headEnd len="sm" w="sm" type="none"/>
                      <a:tailEnd len="sm" w="sm" type="none"/>
                    </a:lnL>
                    <a:solidFill>
                      <a:srgbClr val="F6B26B"/>
                    </a:solidFill>
                  </a:tcPr>
                </a:tc>
              </a:tr>
              <a:tr h="101775">
                <a:tc>
                  <a:txBody>
                    <a:bodyPr/>
                    <a:lstStyle/>
                    <a:p>
                      <a:pPr indent="0" lvl="0" marL="0" rtl="0" algn="l">
                        <a:spcBef>
                          <a:spcPts val="0"/>
                        </a:spcBef>
                        <a:spcAft>
                          <a:spcPts val="0"/>
                        </a:spcAft>
                        <a:buNone/>
                      </a:pPr>
                      <a:r>
                        <a:rPr lang="en" sz="1200"/>
                        <a:t>C</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L</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P</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T</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71850">
                <a:tc>
                  <a:txBody>
                    <a:bodyPr/>
                    <a:lstStyle/>
                    <a:p>
                      <a:pPr indent="0" lvl="0" marL="0" rtl="0" algn="l">
                        <a:spcBef>
                          <a:spcPts val="0"/>
                        </a:spcBef>
                        <a:spcAft>
                          <a:spcPts val="0"/>
                        </a:spcAft>
                        <a:buNone/>
                      </a:pPr>
                      <a:r>
                        <a:rPr lang="en" sz="1200"/>
                        <a:t>D</a:t>
                      </a:r>
                      <a:endParaRPr sz="1200"/>
                    </a:p>
                  </a:txBody>
                  <a:tcPr marT="27425" marB="27425" marR="91425" marL="91425">
                    <a:solidFill>
                      <a:srgbClr val="F6B26B"/>
                    </a:solidFill>
                  </a:tcPr>
                </a:tc>
                <a:tc>
                  <a:txBody>
                    <a:bodyPr/>
                    <a:lstStyle/>
                    <a:p>
                      <a:pPr indent="0" lvl="0" marL="0" rtl="0" algn="l">
                        <a:spcBef>
                          <a:spcPts val="0"/>
                        </a:spcBef>
                        <a:spcAft>
                          <a:spcPts val="0"/>
                        </a:spcAft>
                        <a:buNone/>
                      </a:pPr>
                      <a:r>
                        <a:rPr lang="en" sz="1200"/>
                        <a:t>Z</a:t>
                      </a:r>
                      <a:endParaRPr sz="1200"/>
                    </a:p>
                  </a:txBody>
                  <a:tcPr marT="27425" marB="27425" marR="91425" marL="91425">
                    <a:lnR cap="flat" cmpd="sng" w="76200">
                      <a:solidFill>
                        <a:srgbClr val="9E9E9E"/>
                      </a:solidFill>
                      <a:prstDash val="solid"/>
                      <a:round/>
                      <a:headEnd len="sm" w="sm" type="none"/>
                      <a:tailEnd len="sm" w="sm" type="none"/>
                    </a:lnR>
                    <a:solidFill>
                      <a:srgbClr val="F6B26B"/>
                    </a:solidFill>
                  </a:tcPr>
                </a:tc>
                <a:tc>
                  <a:txBody>
                    <a:bodyPr/>
                    <a:lstStyle/>
                    <a:p>
                      <a:pPr indent="0" lvl="0" marL="0" rtl="0" algn="l">
                        <a:spcBef>
                          <a:spcPts val="0"/>
                        </a:spcBef>
                        <a:spcAft>
                          <a:spcPts val="0"/>
                        </a:spcAft>
                        <a:buNone/>
                      </a:pPr>
                      <a:r>
                        <a:rPr lang="en" sz="1200"/>
                        <a:t>Q</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A</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19300">
                <a:tc>
                  <a:txBody>
                    <a:bodyPr/>
                    <a:lstStyle/>
                    <a:p>
                      <a:pPr indent="0" lvl="0" marL="0" rtl="0" algn="l">
                        <a:spcBef>
                          <a:spcPts val="0"/>
                        </a:spcBef>
                        <a:spcAft>
                          <a:spcPts val="0"/>
                        </a:spcAft>
                        <a:buNone/>
                      </a:pPr>
                      <a:r>
                        <a:rPr lang="en" sz="1200"/>
                        <a:t>E</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K</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R</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J</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71850">
                <a:tc>
                  <a:txBody>
                    <a:bodyPr/>
                    <a:lstStyle/>
                    <a:p>
                      <a:pPr indent="0" lvl="0" marL="0" rtl="0" algn="l">
                        <a:spcBef>
                          <a:spcPts val="0"/>
                        </a:spcBef>
                        <a:spcAft>
                          <a:spcPts val="0"/>
                        </a:spcAft>
                        <a:buNone/>
                      </a:pPr>
                      <a:r>
                        <a:rPr lang="en" sz="1200"/>
                        <a:t>F</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R</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S</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O</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00000">
                <a:tc>
                  <a:txBody>
                    <a:bodyPr/>
                    <a:lstStyle/>
                    <a:p>
                      <a:pPr indent="0" lvl="0" marL="0" rtl="0" algn="l">
                        <a:spcBef>
                          <a:spcPts val="0"/>
                        </a:spcBef>
                        <a:spcAft>
                          <a:spcPts val="0"/>
                        </a:spcAft>
                        <a:buNone/>
                      </a:pPr>
                      <a:r>
                        <a:rPr lang="en" sz="1200"/>
                        <a:t>G</a:t>
                      </a:r>
                      <a:endParaRPr sz="1200"/>
                    </a:p>
                  </a:txBody>
                  <a:tcPr marT="27425" marB="27425" marR="91425" marL="91425">
                    <a:solidFill>
                      <a:srgbClr val="F6B26B"/>
                    </a:solidFill>
                  </a:tcPr>
                </a:tc>
                <a:tc>
                  <a:txBody>
                    <a:bodyPr/>
                    <a:lstStyle/>
                    <a:p>
                      <a:pPr indent="0" lvl="0" marL="0" rtl="0" algn="l">
                        <a:spcBef>
                          <a:spcPts val="0"/>
                        </a:spcBef>
                        <a:spcAft>
                          <a:spcPts val="0"/>
                        </a:spcAft>
                        <a:buNone/>
                      </a:pPr>
                      <a:r>
                        <a:rPr lang="en" sz="1200"/>
                        <a:t>V</a:t>
                      </a:r>
                      <a:endParaRPr sz="1200"/>
                    </a:p>
                  </a:txBody>
                  <a:tcPr marT="27425" marB="27425" marR="91425" marL="91425">
                    <a:lnR cap="flat" cmpd="sng" w="76200">
                      <a:solidFill>
                        <a:srgbClr val="9E9E9E"/>
                      </a:solidFill>
                      <a:prstDash val="solid"/>
                      <a:round/>
                      <a:headEnd len="sm" w="sm" type="none"/>
                      <a:tailEnd len="sm" w="sm" type="none"/>
                    </a:lnR>
                    <a:solidFill>
                      <a:srgbClr val="F6B26B"/>
                    </a:solidFill>
                  </a:tcPr>
                </a:tc>
                <a:tc>
                  <a:txBody>
                    <a:bodyPr/>
                    <a:lstStyle/>
                    <a:p>
                      <a:pPr indent="0" lvl="0" marL="0" rtl="0" algn="l">
                        <a:spcBef>
                          <a:spcPts val="0"/>
                        </a:spcBef>
                        <a:spcAft>
                          <a:spcPts val="0"/>
                        </a:spcAft>
                        <a:buNone/>
                      </a:pPr>
                      <a:r>
                        <a:rPr lang="en" sz="1200"/>
                        <a:t>T</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D</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01775">
                <a:tc>
                  <a:txBody>
                    <a:bodyPr/>
                    <a:lstStyle/>
                    <a:p>
                      <a:pPr indent="0" lvl="0" marL="0" rtl="0" algn="l">
                        <a:spcBef>
                          <a:spcPts val="0"/>
                        </a:spcBef>
                        <a:spcAft>
                          <a:spcPts val="0"/>
                        </a:spcAft>
                        <a:buNone/>
                      </a:pPr>
                      <a:r>
                        <a:rPr lang="en" sz="1200"/>
                        <a:t>H</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U</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U</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I</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00000">
                <a:tc>
                  <a:txBody>
                    <a:bodyPr/>
                    <a:lstStyle/>
                    <a:p>
                      <a:pPr indent="0" lvl="0" marL="0" rtl="0" algn="l">
                        <a:spcBef>
                          <a:spcPts val="0"/>
                        </a:spcBef>
                        <a:spcAft>
                          <a:spcPts val="0"/>
                        </a:spcAft>
                        <a:buNone/>
                      </a:pPr>
                      <a:r>
                        <a:rPr lang="en" sz="1200"/>
                        <a:t>I</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E</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V</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C</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00000">
                <a:tc>
                  <a:txBody>
                    <a:bodyPr/>
                    <a:lstStyle/>
                    <a:p>
                      <a:pPr indent="0" lvl="0" marL="0" rtl="0" algn="l">
                        <a:spcBef>
                          <a:spcPts val="0"/>
                        </a:spcBef>
                        <a:spcAft>
                          <a:spcPts val="0"/>
                        </a:spcAft>
                        <a:buNone/>
                      </a:pPr>
                      <a:r>
                        <a:rPr lang="en" sz="1200"/>
                        <a:t>J</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S</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W</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F</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10525">
                <a:tc>
                  <a:txBody>
                    <a:bodyPr/>
                    <a:lstStyle/>
                    <a:p>
                      <a:pPr indent="0" lvl="0" marL="0" rtl="0" algn="l">
                        <a:spcBef>
                          <a:spcPts val="0"/>
                        </a:spcBef>
                        <a:spcAft>
                          <a:spcPts val="0"/>
                        </a:spcAft>
                        <a:buNone/>
                      </a:pPr>
                      <a:r>
                        <a:rPr lang="en" sz="1200"/>
                        <a:t>K</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B</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X</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M</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00000">
                <a:tc>
                  <a:txBody>
                    <a:bodyPr/>
                    <a:lstStyle/>
                    <a:p>
                      <a:pPr indent="0" lvl="0" marL="0" rtl="0" algn="l">
                        <a:spcBef>
                          <a:spcPts val="0"/>
                        </a:spcBef>
                        <a:spcAft>
                          <a:spcPts val="0"/>
                        </a:spcAft>
                        <a:buNone/>
                      </a:pPr>
                      <a:r>
                        <a:rPr lang="en" sz="1200"/>
                        <a:t>L</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W</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Y</a:t>
                      </a:r>
                      <a:endParaRPr sz="1200"/>
                    </a:p>
                  </a:txBody>
                  <a:tcPr marT="27425" marB="27425" marR="91425" marL="91425">
                    <a:lnL cap="flat" cmpd="sng" w="76200">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solidFill>
                      <a:schemeClr val="lt2"/>
                    </a:solidFill>
                  </a:tcPr>
                </a:tc>
                <a:tc>
                  <a:txBody>
                    <a:bodyPr/>
                    <a:lstStyle/>
                    <a:p>
                      <a:pPr indent="0" lvl="0" marL="0" rtl="0" algn="l">
                        <a:spcBef>
                          <a:spcPts val="0"/>
                        </a:spcBef>
                        <a:spcAft>
                          <a:spcPts val="0"/>
                        </a:spcAft>
                        <a:buNone/>
                      </a:pPr>
                      <a:r>
                        <a:rPr lang="en" sz="1200"/>
                        <a:t>X</a:t>
                      </a:r>
                      <a:endParaRPr sz="1200"/>
                    </a:p>
                  </a:txBody>
                  <a:tcPr marT="27425" marB="27425" marR="91425" marL="91425">
                    <a:solidFill>
                      <a:schemeClr val="lt2"/>
                    </a:solidFill>
                  </a:tcPr>
                </a:tc>
              </a:tr>
              <a:tr h="100000">
                <a:tc>
                  <a:txBody>
                    <a:bodyPr/>
                    <a:lstStyle/>
                    <a:p>
                      <a:pPr indent="0" lvl="0" marL="0" rtl="0" algn="l">
                        <a:spcBef>
                          <a:spcPts val="0"/>
                        </a:spcBef>
                        <a:spcAft>
                          <a:spcPts val="0"/>
                        </a:spcAft>
                        <a:buNone/>
                      </a:pPr>
                      <a:r>
                        <a:rPr lang="en" sz="1200"/>
                        <a:t>M</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Y</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Z</a:t>
                      </a:r>
                      <a:endParaRPr sz="1200"/>
                    </a:p>
                  </a:txBody>
                  <a:tcPr marT="27425" marB="27425" marR="91425" marL="91425">
                    <a:lnL cap="flat" cmpd="sng" w="76200">
                      <a:solidFill>
                        <a:srgbClr val="9E9E9E"/>
                      </a:solidFill>
                      <a:prstDash val="solid"/>
                      <a:round/>
                      <a:headEnd len="sm" w="sm" type="none"/>
                      <a:tailEnd len="sm" w="sm" type="none"/>
                    </a:lnL>
                    <a:solidFill>
                      <a:schemeClr val="lt2"/>
                    </a:solidFill>
                  </a:tcPr>
                </a:tc>
                <a:tc>
                  <a:txBody>
                    <a:bodyPr/>
                    <a:lstStyle/>
                    <a:p>
                      <a:pPr indent="0" lvl="0" marL="0" rtl="0" algn="l">
                        <a:spcBef>
                          <a:spcPts val="0"/>
                        </a:spcBef>
                        <a:spcAft>
                          <a:spcPts val="0"/>
                        </a:spcAft>
                        <a:buNone/>
                      </a:pPr>
                      <a:r>
                        <a:rPr lang="en" sz="1200"/>
                        <a:t>H</a:t>
                      </a:r>
                      <a:endParaRPr sz="1200"/>
                    </a:p>
                  </a:txBody>
                  <a:tcPr marT="27425" marB="27425" marR="91425" marL="91425">
                    <a:solidFill>
                      <a:schemeClr val="lt2"/>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645" name="Shape 645"/>
        <p:cNvGrpSpPr/>
        <p:nvPr/>
      </p:nvGrpSpPr>
      <p:grpSpPr>
        <a:xfrm>
          <a:off x="0" y="0"/>
          <a:ext cx="0" cy="0"/>
          <a:chOff x="0" y="0"/>
          <a:chExt cx="0" cy="0"/>
        </a:xfrm>
      </p:grpSpPr>
      <p:sp>
        <p:nvSpPr>
          <p:cNvPr id="646" name="Google Shape;646;p62"/>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Takeaways</a:t>
            </a:r>
            <a:endParaRPr/>
          </a:p>
        </p:txBody>
      </p:sp>
      <p:sp>
        <p:nvSpPr>
          <p:cNvPr id="647" name="Google Shape;647;p62"/>
          <p:cNvSpPr txBox="1"/>
          <p:nvPr>
            <p:ph idx="1" type="body"/>
          </p:nvPr>
        </p:nvSpPr>
        <p:spPr>
          <a:xfrm>
            <a:off x="198500" y="1246825"/>
            <a:ext cx="8520600" cy="167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Cryptography started with paper-and-pencil algorithms (Caesar cipher)</a:t>
            </a:r>
            <a:endParaRPr/>
          </a:p>
          <a:p>
            <a:pPr indent="-342900" lvl="0" marL="457200" rtl="0" algn="l">
              <a:spcBef>
                <a:spcPts val="0"/>
              </a:spcBef>
              <a:spcAft>
                <a:spcPts val="0"/>
              </a:spcAft>
              <a:buSzPts val="1800"/>
              <a:buChar char="●"/>
            </a:pPr>
            <a:r>
              <a:rPr lang="en"/>
              <a:t>Then cryptography moved to machines (Enigma)</a:t>
            </a:r>
            <a:endParaRPr/>
          </a:p>
          <a:p>
            <a:pPr indent="-342900" lvl="0" marL="457200" rtl="0" algn="l">
              <a:spcBef>
                <a:spcPts val="0"/>
              </a:spcBef>
              <a:spcAft>
                <a:spcPts val="0"/>
              </a:spcAft>
              <a:buSzPts val="1800"/>
              <a:buChar char="●"/>
            </a:pPr>
            <a:r>
              <a:rPr lang="en"/>
              <a:t>Finally, cryptography moved to computers (which we’re about to study)</a:t>
            </a:r>
            <a:endParaRPr/>
          </a:p>
          <a:p>
            <a:pPr indent="-342900" lvl="0" marL="457200" rtl="0" algn="l">
              <a:spcBef>
                <a:spcPts val="0"/>
              </a:spcBef>
              <a:spcAft>
                <a:spcPts val="0"/>
              </a:spcAft>
              <a:buSzPts val="1800"/>
              <a:buChar char="●"/>
            </a:pPr>
            <a:r>
              <a:rPr lang="en"/>
              <a:t>Hopefully you gained some intuition for some of the cryptographic definitions</a:t>
            </a:r>
            <a:endParaRPr/>
          </a:p>
        </p:txBody>
      </p:sp>
      <p:sp>
        <p:nvSpPr>
          <p:cNvPr id="648" name="Google Shape;648;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49" name="Google Shape;649;p62"/>
          <p:cNvPicPr preferRelativeResize="0"/>
          <p:nvPr/>
        </p:nvPicPr>
        <p:blipFill rotWithShape="1">
          <a:blip r:embed="rId3">
            <a:alphaModFix/>
          </a:blip>
          <a:srcRect b="0" l="0" r="0" t="9214"/>
          <a:stretch/>
        </p:blipFill>
        <p:spPr>
          <a:xfrm>
            <a:off x="2900624" y="2833550"/>
            <a:ext cx="2924743" cy="2128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653" name="Shape 653"/>
        <p:cNvGrpSpPr/>
        <p:nvPr/>
      </p:nvGrpSpPr>
      <p:grpSpPr>
        <a:xfrm>
          <a:off x="0" y="0"/>
          <a:ext cx="0" cy="0"/>
          <a:chOff x="0" y="0"/>
          <a:chExt cx="0" cy="0"/>
        </a:xfrm>
      </p:grpSpPr>
      <p:sp>
        <p:nvSpPr>
          <p:cNvPr id="654" name="Google Shape;654;p63"/>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Cryptography by Machines: Enigma </a:t>
            </a:r>
            <a:r>
              <a:rPr lang="en" u="sng">
                <a:solidFill>
                  <a:schemeClr val="hlink"/>
                </a:solidFill>
                <a:hlinkClick r:id="rId3"/>
              </a:rPr>
              <a:t>(View Here)</a:t>
            </a:r>
            <a:endParaRPr/>
          </a:p>
        </p:txBody>
      </p:sp>
      <p:sp>
        <p:nvSpPr>
          <p:cNvPr id="655" name="Google Shape;655;p63"/>
          <p:cNvSpPr txBox="1"/>
          <p:nvPr>
            <p:ph idx="1" type="body"/>
          </p:nvPr>
        </p:nvSpPr>
        <p:spPr>
          <a:xfrm>
            <a:off x="198500" y="1246825"/>
            <a:ext cx="8520600" cy="167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mechanical encryption machine used by the Germans in WWII</a:t>
            </a:r>
            <a:endParaRPr/>
          </a:p>
        </p:txBody>
      </p:sp>
      <p:sp>
        <p:nvSpPr>
          <p:cNvPr id="656" name="Google Shape;656;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57" name="Google Shape;657;p63"/>
          <p:cNvPicPr preferRelativeResize="0"/>
          <p:nvPr/>
        </p:nvPicPr>
        <p:blipFill>
          <a:blip r:embed="rId4">
            <a:alphaModFix/>
          </a:blip>
          <a:stretch>
            <a:fillRect/>
          </a:stretch>
        </p:blipFill>
        <p:spPr>
          <a:xfrm>
            <a:off x="5617775" y="1838800"/>
            <a:ext cx="2314508" cy="3086975"/>
          </a:xfrm>
          <a:prstGeom prst="rect">
            <a:avLst/>
          </a:prstGeom>
          <a:noFill/>
          <a:ln>
            <a:noFill/>
          </a:ln>
        </p:spPr>
      </p:pic>
      <p:grpSp>
        <p:nvGrpSpPr>
          <p:cNvPr id="658" name="Google Shape;658;p63"/>
          <p:cNvGrpSpPr/>
          <p:nvPr/>
        </p:nvGrpSpPr>
        <p:grpSpPr>
          <a:xfrm>
            <a:off x="641350" y="1865324"/>
            <a:ext cx="4429875" cy="3033926"/>
            <a:chOff x="641350" y="1865324"/>
            <a:chExt cx="4429875" cy="3033926"/>
          </a:xfrm>
        </p:grpSpPr>
        <p:pic>
          <p:nvPicPr>
            <p:cNvPr id="659" name="Google Shape;659;p63"/>
            <p:cNvPicPr preferRelativeResize="0"/>
            <p:nvPr/>
          </p:nvPicPr>
          <p:blipFill>
            <a:blip r:embed="rId5">
              <a:alphaModFix/>
            </a:blip>
            <a:stretch>
              <a:fillRect/>
            </a:stretch>
          </p:blipFill>
          <p:spPr>
            <a:xfrm>
              <a:off x="2287825" y="1865324"/>
              <a:ext cx="2783400" cy="3033926"/>
            </a:xfrm>
            <a:prstGeom prst="rect">
              <a:avLst/>
            </a:prstGeom>
            <a:noFill/>
            <a:ln>
              <a:noFill/>
            </a:ln>
          </p:spPr>
        </p:pic>
        <p:sp>
          <p:nvSpPr>
            <p:cNvPr id="660" name="Google Shape;660;p63"/>
            <p:cNvSpPr/>
            <p:nvPr/>
          </p:nvSpPr>
          <p:spPr>
            <a:xfrm>
              <a:off x="3249425" y="3967400"/>
              <a:ext cx="1769100" cy="884700"/>
            </a:xfrm>
            <a:prstGeom prst="roundRect">
              <a:avLst>
                <a:gd fmla="val 16667" name="adj"/>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3"/>
            <p:cNvSpPr txBox="1"/>
            <p:nvPr/>
          </p:nvSpPr>
          <p:spPr>
            <a:xfrm>
              <a:off x="786725" y="4209650"/>
              <a:ext cx="99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Plugboard</a:t>
              </a:r>
              <a:endParaRPr/>
            </a:p>
          </p:txBody>
        </p:sp>
        <p:sp>
          <p:nvSpPr>
            <p:cNvPr id="662" name="Google Shape;662;p63"/>
            <p:cNvSpPr/>
            <p:nvPr/>
          </p:nvSpPr>
          <p:spPr>
            <a:xfrm>
              <a:off x="3104050" y="3024975"/>
              <a:ext cx="995100" cy="504900"/>
            </a:xfrm>
            <a:prstGeom prst="roundRect">
              <a:avLst>
                <a:gd fmla="val 16667" name="adj"/>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3" name="Google Shape;663;p63"/>
            <p:cNvCxnSpPr>
              <a:stCxn id="661" idx="3"/>
              <a:endCxn id="660" idx="1"/>
            </p:cNvCxnSpPr>
            <p:nvPr/>
          </p:nvCxnSpPr>
          <p:spPr>
            <a:xfrm>
              <a:off x="1781825" y="4409750"/>
              <a:ext cx="1467600" cy="0"/>
            </a:xfrm>
            <a:prstGeom prst="straightConnector1">
              <a:avLst/>
            </a:prstGeom>
            <a:noFill/>
            <a:ln cap="flat" cmpd="sng" w="28575">
              <a:solidFill>
                <a:srgbClr val="E69138"/>
              </a:solidFill>
              <a:prstDash val="solid"/>
              <a:round/>
              <a:headEnd len="med" w="med" type="none"/>
              <a:tailEnd len="med" w="med" type="none"/>
            </a:ln>
          </p:spPr>
        </p:cxnSp>
        <p:sp>
          <p:nvSpPr>
            <p:cNvPr id="664" name="Google Shape;664;p63"/>
            <p:cNvSpPr txBox="1"/>
            <p:nvPr/>
          </p:nvSpPr>
          <p:spPr>
            <a:xfrm>
              <a:off x="641350" y="3077325"/>
              <a:ext cx="99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Rotors</a:t>
              </a:r>
              <a:endParaRPr/>
            </a:p>
          </p:txBody>
        </p:sp>
        <p:cxnSp>
          <p:nvCxnSpPr>
            <p:cNvPr id="665" name="Google Shape;665;p63"/>
            <p:cNvCxnSpPr>
              <a:stCxn id="664" idx="3"/>
              <a:endCxn id="662" idx="1"/>
            </p:cNvCxnSpPr>
            <p:nvPr/>
          </p:nvCxnSpPr>
          <p:spPr>
            <a:xfrm>
              <a:off x="1636450" y="3277425"/>
              <a:ext cx="1467600" cy="0"/>
            </a:xfrm>
            <a:prstGeom prst="straightConnector1">
              <a:avLst/>
            </a:prstGeom>
            <a:noFill/>
            <a:ln cap="flat" cmpd="sng" w="28575">
              <a:solidFill>
                <a:srgbClr val="E69138"/>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4"/>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Enigma Operating Principle: Rotor Machine</a:t>
            </a:r>
            <a:endParaRPr/>
          </a:p>
        </p:txBody>
      </p:sp>
      <p:sp>
        <p:nvSpPr>
          <p:cNvPr id="671" name="Google Shape;671;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72" name="Google Shape;672;p64"/>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encryption core was composed of 3 or 4 rotors</a:t>
            </a:r>
            <a:endParaRPr/>
          </a:p>
          <a:p>
            <a:pPr indent="-317500" lvl="1" marL="914400" rtl="0" algn="l">
              <a:spcBef>
                <a:spcPts val="0"/>
              </a:spcBef>
              <a:spcAft>
                <a:spcPts val="0"/>
              </a:spcAft>
              <a:buSzPts val="1400"/>
              <a:buChar char="○"/>
            </a:pPr>
            <a:r>
              <a:rPr lang="en"/>
              <a:t>Each rotor was a fixed permutation (e.g. A maps to F, B maps to Q...)</a:t>
            </a:r>
            <a:endParaRPr/>
          </a:p>
          <a:p>
            <a:pPr indent="-317500" lvl="1" marL="914400" rtl="0" algn="l">
              <a:spcBef>
                <a:spcPts val="0"/>
              </a:spcBef>
              <a:spcAft>
                <a:spcPts val="0"/>
              </a:spcAft>
              <a:buSzPts val="1400"/>
              <a:buChar char="○"/>
            </a:pPr>
            <a:r>
              <a:rPr lang="en"/>
              <a:t>And the end was a "reflector", a rotor that sent things backwards</a:t>
            </a:r>
            <a:endParaRPr/>
          </a:p>
          <a:p>
            <a:pPr indent="-317500" lvl="1" marL="914400" rtl="0" algn="l">
              <a:spcBef>
                <a:spcPts val="0"/>
              </a:spcBef>
              <a:spcAft>
                <a:spcPts val="0"/>
              </a:spcAft>
              <a:buSzPts val="1400"/>
              <a:buChar char="○"/>
            </a:pPr>
            <a:r>
              <a:rPr lang="en"/>
              <a:t>Plus a fixed-permutation plugboard</a:t>
            </a:r>
            <a:endParaRPr/>
          </a:p>
          <a:p>
            <a:pPr indent="-342900" lvl="0" marL="457200" rtl="0" algn="l">
              <a:spcBef>
                <a:spcPts val="0"/>
              </a:spcBef>
              <a:spcAft>
                <a:spcPts val="0"/>
              </a:spcAft>
              <a:buSzPts val="1800"/>
              <a:buChar char="●"/>
            </a:pPr>
            <a:r>
              <a:rPr lang="en"/>
              <a:t>A series of rotors were arranged in a sequence</a:t>
            </a:r>
            <a:endParaRPr/>
          </a:p>
          <a:p>
            <a:pPr indent="-317500" lvl="1" marL="914400" rtl="0" algn="l">
              <a:spcBef>
                <a:spcPts val="0"/>
              </a:spcBef>
              <a:spcAft>
                <a:spcPts val="0"/>
              </a:spcAft>
              <a:buSzPts val="1400"/>
              <a:buChar char="○"/>
            </a:pPr>
            <a:r>
              <a:rPr lang="en"/>
              <a:t>Each keypress would generate a current from the input to one light for the output</a:t>
            </a:r>
            <a:endParaRPr/>
          </a:p>
          <a:p>
            <a:pPr indent="-317500" lvl="1" marL="914400" rtl="0" algn="l">
              <a:spcBef>
                <a:spcPts val="0"/>
              </a:spcBef>
              <a:spcAft>
                <a:spcPts val="0"/>
              </a:spcAft>
              <a:buSzPts val="1400"/>
              <a:buChar char="○"/>
            </a:pPr>
            <a:r>
              <a:rPr lang="en"/>
              <a:t>Each keypress also advanced the first rotor</a:t>
            </a:r>
            <a:endParaRPr/>
          </a:p>
          <a:p>
            <a:pPr indent="-317500" lvl="2" marL="1371600" rtl="0" algn="l">
              <a:spcBef>
                <a:spcPts val="0"/>
              </a:spcBef>
              <a:spcAft>
                <a:spcPts val="0"/>
              </a:spcAft>
              <a:buSzPts val="1400"/>
              <a:buChar char="■"/>
            </a:pPr>
            <a:r>
              <a:rPr lang="en"/>
              <a:t>When the first rotor makes a full rotation, the second rotor advances one step</a:t>
            </a:r>
            <a:endParaRPr/>
          </a:p>
          <a:p>
            <a:pPr indent="-317500" lvl="2" marL="1371600" rtl="0" algn="l">
              <a:spcBef>
                <a:spcPts val="0"/>
              </a:spcBef>
              <a:spcAft>
                <a:spcPts val="0"/>
              </a:spcAft>
              <a:buSzPts val="1400"/>
              <a:buChar char="■"/>
            </a:pPr>
            <a:r>
              <a:rPr lang="en"/>
              <a:t>When the second rotor makes a full rotation, the third rotor advances once step</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676" name="Shape 676"/>
        <p:cNvGrpSpPr/>
        <p:nvPr/>
      </p:nvGrpSpPr>
      <p:grpSpPr>
        <a:xfrm>
          <a:off x="0" y="0"/>
          <a:ext cx="0" cy="0"/>
          <a:chOff x="0" y="0"/>
          <a:chExt cx="0" cy="0"/>
        </a:xfrm>
      </p:grpSpPr>
      <p:sp>
        <p:nvSpPr>
          <p:cNvPr id="677" name="Google Shape;677;p65"/>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Cryptography by Machines: Enigma</a:t>
            </a:r>
            <a:endParaRPr/>
          </a:p>
        </p:txBody>
      </p:sp>
      <p:sp>
        <p:nvSpPr>
          <p:cNvPr id="678" name="Google Shape;678;p65"/>
          <p:cNvSpPr txBox="1"/>
          <p:nvPr>
            <p:ph idx="1" type="body"/>
          </p:nvPr>
        </p:nvSpPr>
        <p:spPr>
          <a:xfrm>
            <a:off x="198500" y="1246825"/>
            <a:ext cx="5142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KeyGen():</a:t>
            </a:r>
            <a:endParaRPr/>
          </a:p>
          <a:p>
            <a:pPr indent="-317500" lvl="1" marL="914400" rtl="0" algn="l">
              <a:spcBef>
                <a:spcPts val="0"/>
              </a:spcBef>
              <a:spcAft>
                <a:spcPts val="0"/>
              </a:spcAft>
              <a:buSzPts val="1400"/>
              <a:buChar char="○"/>
            </a:pPr>
            <a:r>
              <a:rPr lang="en"/>
              <a:t>Choose rotors, rotor orders, rotor positions, and plugboard settings</a:t>
            </a:r>
            <a:endParaRPr/>
          </a:p>
          <a:p>
            <a:pPr indent="-317500" lvl="1" marL="914400" rtl="0" algn="l">
              <a:spcBef>
                <a:spcPts val="0"/>
              </a:spcBef>
              <a:spcAft>
                <a:spcPts val="0"/>
              </a:spcAft>
              <a:buSzPts val="1400"/>
              <a:buChar char="○"/>
            </a:pPr>
            <a:r>
              <a:rPr lang="en"/>
              <a:t>158,962,555,217,826,360,000 possible keys</a:t>
            </a:r>
            <a:endParaRPr/>
          </a:p>
          <a:p>
            <a:pPr indent="-342900" lvl="0" marL="457200" rtl="0" algn="l">
              <a:spcBef>
                <a:spcPts val="0"/>
              </a:spcBef>
              <a:spcAft>
                <a:spcPts val="0"/>
              </a:spcAft>
              <a:buSzPts val="1800"/>
              <a:buChar char="●"/>
            </a:pPr>
            <a:r>
              <a:rPr lang="en"/>
              <a:t>Enc(</a:t>
            </a:r>
            <a:r>
              <a:rPr i="1" lang="en"/>
              <a:t>K</a:t>
            </a:r>
            <a:r>
              <a:rPr lang="en"/>
              <a:t>, </a:t>
            </a:r>
            <a:r>
              <a:rPr i="1" lang="en"/>
              <a:t>M</a:t>
            </a:r>
            <a:r>
              <a:rPr lang="en"/>
              <a:t>) and Dec(</a:t>
            </a:r>
            <a:r>
              <a:rPr i="1" lang="en"/>
              <a:t>K</a:t>
            </a:r>
            <a:r>
              <a:rPr lang="en"/>
              <a:t>, </a:t>
            </a:r>
            <a:r>
              <a:rPr i="1" lang="en"/>
              <a:t>C</a:t>
            </a:r>
            <a:r>
              <a:rPr lang="en"/>
              <a:t>):</a:t>
            </a:r>
            <a:endParaRPr/>
          </a:p>
          <a:p>
            <a:pPr indent="-317500" lvl="1" marL="914400" rtl="0" algn="l">
              <a:spcBef>
                <a:spcPts val="0"/>
              </a:spcBef>
              <a:spcAft>
                <a:spcPts val="0"/>
              </a:spcAft>
              <a:buSzPts val="1400"/>
              <a:buChar char="○"/>
            </a:pPr>
            <a:r>
              <a:rPr lang="en"/>
              <a:t>Input the rotor settings </a:t>
            </a:r>
            <a:r>
              <a:rPr i="1" lang="en"/>
              <a:t>K</a:t>
            </a:r>
            <a:r>
              <a:rPr lang="en"/>
              <a:t> into the Enigma machine</a:t>
            </a:r>
            <a:endParaRPr/>
          </a:p>
          <a:p>
            <a:pPr indent="-317500" lvl="1" marL="914400" rtl="0" algn="l">
              <a:spcBef>
                <a:spcPts val="0"/>
              </a:spcBef>
              <a:spcAft>
                <a:spcPts val="0"/>
              </a:spcAft>
              <a:buSzPts val="1400"/>
              <a:buChar char="○"/>
            </a:pPr>
            <a:r>
              <a:rPr lang="en"/>
              <a:t>Press each letter in the input, and the lampboard will light up the corresponding output letter</a:t>
            </a:r>
            <a:endParaRPr/>
          </a:p>
          <a:p>
            <a:pPr indent="-317500" lvl="1" marL="914400" rtl="0" algn="l">
              <a:spcBef>
                <a:spcPts val="0"/>
              </a:spcBef>
              <a:spcAft>
                <a:spcPts val="0"/>
              </a:spcAft>
              <a:buSzPts val="1400"/>
              <a:buChar char="○"/>
            </a:pPr>
            <a:r>
              <a:rPr lang="en"/>
              <a:t>Encryption and decryption are the same algorithm!</a:t>
            </a:r>
            <a:endParaRPr/>
          </a:p>
          <a:p>
            <a:pPr indent="-342900" lvl="0" marL="457200" rtl="0" algn="l">
              <a:spcBef>
                <a:spcPts val="0"/>
              </a:spcBef>
              <a:spcAft>
                <a:spcPts val="0"/>
              </a:spcAft>
              <a:buSzPts val="1800"/>
              <a:buChar char="●"/>
            </a:pPr>
            <a:r>
              <a:rPr lang="en"/>
              <a:t>Germans believed that Enigma was an “unbreakable code”</a:t>
            </a:r>
            <a:endParaRPr/>
          </a:p>
        </p:txBody>
      </p:sp>
      <p:sp>
        <p:nvSpPr>
          <p:cNvPr id="679" name="Google Shape;679;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80" name="Google Shape;680;p65"/>
          <p:cNvPicPr preferRelativeResize="0"/>
          <p:nvPr/>
        </p:nvPicPr>
        <p:blipFill>
          <a:blip r:embed="rId3">
            <a:alphaModFix/>
          </a:blip>
          <a:stretch>
            <a:fillRect/>
          </a:stretch>
        </p:blipFill>
        <p:spPr>
          <a:xfrm>
            <a:off x="5617775" y="1246825"/>
            <a:ext cx="2758342" cy="36789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8">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103" name="Shape 103"/>
        <p:cNvGrpSpPr/>
        <p:nvPr/>
      </p:nvGrpSpPr>
      <p:grpSpPr>
        <a:xfrm>
          <a:off x="0" y="0"/>
          <a:ext cx="0" cy="0"/>
          <a:chOff x="0" y="0"/>
          <a:chExt cx="0" cy="0"/>
        </a:xfrm>
      </p:grpSpPr>
      <p:sp>
        <p:nvSpPr>
          <p:cNvPr id="104" name="Google Shape;104;p21"/>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Don’t try this at home!</a:t>
            </a:r>
            <a:endParaRPr/>
          </a:p>
        </p:txBody>
      </p:sp>
      <p:sp>
        <p:nvSpPr>
          <p:cNvPr id="105" name="Google Shape;105;p21"/>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 summer 2020, CS 61A wrote a program to distribute online exams</a:t>
            </a:r>
            <a:endParaRPr/>
          </a:p>
          <a:p>
            <a:pPr indent="-342900" lvl="0" marL="457200" rtl="0" algn="l">
              <a:spcBef>
                <a:spcPts val="0"/>
              </a:spcBef>
              <a:spcAft>
                <a:spcPts val="0"/>
              </a:spcAft>
              <a:buSzPts val="1800"/>
              <a:buChar char="●"/>
            </a:pPr>
            <a:r>
              <a:rPr lang="en"/>
              <a:t>However, when writing cryptographic code, they used a secure algorithm in an insecure way</a:t>
            </a:r>
            <a:endParaRPr/>
          </a:p>
          <a:p>
            <a:pPr indent="-342900" lvl="0" marL="457200" rtl="0" algn="l">
              <a:spcBef>
                <a:spcPts val="0"/>
              </a:spcBef>
              <a:spcAft>
                <a:spcPts val="0"/>
              </a:spcAft>
              <a:buSzPts val="1800"/>
              <a:buChar char="●"/>
            </a:pPr>
            <a:r>
              <a:rPr lang="en"/>
              <a:t>Because of their mistake, it was possible to see exam questions before they were released!</a:t>
            </a:r>
            <a:endParaRPr/>
          </a:p>
          <a:p>
            <a:pPr indent="-317500" lvl="1" marL="914400" rtl="0" algn="l">
              <a:spcBef>
                <a:spcPts val="0"/>
              </a:spcBef>
              <a:spcAft>
                <a:spcPts val="0"/>
              </a:spcAft>
              <a:buSzPts val="1400"/>
              <a:buChar char="○"/>
            </a:pPr>
            <a:r>
              <a:rPr lang="en"/>
              <a:t>Later in the semester, you’ll get to try and break their insecure scheme yourself</a:t>
            </a:r>
            <a:endParaRPr/>
          </a:p>
          <a:p>
            <a:pPr indent="-317500" lvl="1" marL="914400" rtl="0" algn="l">
              <a:spcBef>
                <a:spcPts val="0"/>
              </a:spcBef>
              <a:spcAft>
                <a:spcPts val="0"/>
              </a:spcAft>
              <a:buSzPts val="1400"/>
              <a:buChar char="○"/>
            </a:pPr>
            <a:r>
              <a:rPr lang="en"/>
              <a:t>Exam leakage was reported, but we never found out if anyone actually attacked the insecure scheme</a:t>
            </a:r>
            <a:endParaRPr/>
          </a:p>
          <a:p>
            <a:pPr indent="-342900" lvl="0" marL="457200" rtl="0" algn="l">
              <a:spcBef>
                <a:spcPts val="0"/>
              </a:spcBef>
              <a:spcAft>
                <a:spcPts val="0"/>
              </a:spcAft>
              <a:buSzPts val="1800"/>
              <a:buChar char="●"/>
            </a:pPr>
            <a:r>
              <a:rPr lang="en"/>
              <a:t>The TAs who wrote this code were former CS 161 students!</a:t>
            </a:r>
            <a:endParaRPr/>
          </a:p>
          <a:p>
            <a:pPr indent="-342900" lvl="0" marL="457200" rtl="0" algn="l">
              <a:spcBef>
                <a:spcPts val="0"/>
              </a:spcBef>
              <a:spcAft>
                <a:spcPts val="0"/>
              </a:spcAft>
              <a:buSzPts val="1800"/>
              <a:buChar char="●"/>
            </a:pPr>
            <a:r>
              <a:rPr b="1" lang="en"/>
              <a:t>Takeaway</a:t>
            </a:r>
            <a:r>
              <a:rPr lang="en"/>
              <a:t>: Do not write your own crypto code!</a:t>
            </a:r>
            <a:endParaRPr/>
          </a:p>
        </p:txBody>
      </p:sp>
      <p:sp>
        <p:nvSpPr>
          <p:cNvPr id="106" name="Google Shape;10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66"/>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Cryptography by Machines: Enigma</a:t>
            </a:r>
            <a:endParaRPr/>
          </a:p>
        </p:txBody>
      </p:sp>
      <p:sp>
        <p:nvSpPr>
          <p:cNvPr id="686" name="Google Shape;686;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87" name="Google Shape;687;p66"/>
          <p:cNvSpPr txBox="1"/>
          <p:nvPr>
            <p:ph idx="1" type="body"/>
          </p:nvPr>
        </p:nvSpPr>
        <p:spPr>
          <a:xfrm>
            <a:off x="198500" y="1246825"/>
            <a:ext cx="5142600" cy="37656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Enigma has a significant weakness: a letter never maps to itself!</a:t>
            </a:r>
            <a:endParaRPr/>
          </a:p>
          <a:p>
            <a:pPr indent="-317500" lvl="1" marL="914400" rtl="0" algn="l">
              <a:spcBef>
                <a:spcPts val="0"/>
              </a:spcBef>
              <a:spcAft>
                <a:spcPts val="0"/>
              </a:spcAft>
              <a:buSzPts val="1400"/>
              <a:buChar char="○"/>
            </a:pPr>
            <a:r>
              <a:rPr lang="en"/>
              <a:t>No rotor maps a letter to itself</a:t>
            </a:r>
            <a:endParaRPr/>
          </a:p>
          <a:p>
            <a:pPr indent="-317500" lvl="1" marL="914400" rtl="0" algn="l">
              <a:spcBef>
                <a:spcPts val="0"/>
              </a:spcBef>
              <a:spcAft>
                <a:spcPts val="0"/>
              </a:spcAft>
              <a:buSzPts val="1400"/>
              <a:buChar char="○"/>
            </a:pPr>
            <a:r>
              <a:rPr lang="en"/>
              <a:t>The reflector never maps a letter to itself</a:t>
            </a:r>
            <a:endParaRPr/>
          </a:p>
          <a:p>
            <a:pPr indent="-317500" lvl="1" marL="914400" rtl="0" algn="l">
              <a:spcBef>
                <a:spcPts val="0"/>
              </a:spcBef>
              <a:spcAft>
                <a:spcPts val="0"/>
              </a:spcAft>
              <a:buSzPts val="1400"/>
              <a:buChar char="○"/>
            </a:pPr>
            <a:r>
              <a:rPr lang="en"/>
              <a:t>This property is necessary for Enigma’s mechanical system to work</a:t>
            </a:r>
            <a:endParaRPr/>
          </a:p>
          <a:p>
            <a:pPr indent="-342900" lvl="0" marL="457200" rtl="0" algn="l">
              <a:spcBef>
                <a:spcPts val="0"/>
              </a:spcBef>
              <a:spcAft>
                <a:spcPts val="0"/>
              </a:spcAft>
              <a:buSzPts val="1800"/>
              <a:buChar char="●"/>
            </a:pPr>
            <a:r>
              <a:rPr lang="en"/>
              <a:t>What pair of messages should Eve send to Alice in the challenge phase?</a:t>
            </a:r>
            <a:endParaRPr/>
          </a:p>
          <a:p>
            <a:pPr indent="-317500" lvl="1" marL="914400" rtl="0" algn="l">
              <a:spcBef>
                <a:spcPts val="0"/>
              </a:spcBef>
              <a:spcAft>
                <a:spcPts val="0"/>
              </a:spcAft>
              <a:buSzPts val="1400"/>
              <a:buChar char="○"/>
            </a:pPr>
            <a:r>
              <a:rPr lang="en"/>
              <a:t>Send </a:t>
            </a:r>
            <a:r>
              <a:rPr i="1" lang="en"/>
              <a:t>M</a:t>
            </a:r>
            <a:r>
              <a:rPr lang="en" sz="900"/>
              <a:t>0</a:t>
            </a:r>
            <a:r>
              <a:rPr lang="en"/>
              <a:t> = </a:t>
            </a:r>
            <a:r>
              <a:rPr i="1" lang="en"/>
              <a:t>A</a:t>
            </a:r>
            <a:r>
              <a:rPr baseline="30000" i="1" lang="en"/>
              <a:t>k</a:t>
            </a:r>
            <a:r>
              <a:rPr lang="en"/>
              <a:t>, </a:t>
            </a:r>
            <a:r>
              <a:rPr i="1" lang="en"/>
              <a:t>M</a:t>
            </a:r>
            <a:r>
              <a:rPr lang="en" sz="900"/>
              <a:t>1</a:t>
            </a:r>
            <a:r>
              <a:rPr lang="en"/>
              <a:t> = </a:t>
            </a:r>
            <a:r>
              <a:rPr i="1" lang="en"/>
              <a:t>B</a:t>
            </a:r>
            <a:r>
              <a:rPr baseline="30000" i="1" lang="en"/>
              <a:t>k</a:t>
            </a:r>
            <a:endParaRPr baseline="30000" i="1" sz="900"/>
          </a:p>
          <a:p>
            <a:pPr indent="-317500" lvl="1" marL="914400" rtl="0" algn="l">
              <a:spcBef>
                <a:spcPts val="0"/>
              </a:spcBef>
              <a:spcAft>
                <a:spcPts val="0"/>
              </a:spcAft>
              <a:buSzPts val="1400"/>
              <a:buChar char="○"/>
            </a:pPr>
            <a:r>
              <a:rPr i="1" lang="en"/>
              <a:t>M</a:t>
            </a:r>
            <a:r>
              <a:rPr lang="en" sz="900"/>
              <a:t>0</a:t>
            </a:r>
            <a:r>
              <a:rPr lang="en"/>
              <a:t> is a string of </a:t>
            </a:r>
            <a:r>
              <a:rPr i="1" lang="en"/>
              <a:t>k</a:t>
            </a:r>
            <a:r>
              <a:rPr lang="en"/>
              <a:t> 'A' characters, </a:t>
            </a:r>
            <a:r>
              <a:rPr i="1" lang="en"/>
              <a:t>M</a:t>
            </a:r>
            <a:r>
              <a:rPr lang="en" sz="900"/>
              <a:t>1</a:t>
            </a:r>
            <a:r>
              <a:rPr lang="en"/>
              <a:t> is a string of </a:t>
            </a:r>
            <a:r>
              <a:rPr i="1" lang="en"/>
              <a:t>k</a:t>
            </a:r>
            <a:r>
              <a:rPr lang="en"/>
              <a:t> 'B' characters</a:t>
            </a:r>
            <a:endParaRPr/>
          </a:p>
          <a:p>
            <a:pPr indent="-342900" lvl="0" marL="457200" rtl="0" algn="l">
              <a:spcBef>
                <a:spcPts val="0"/>
              </a:spcBef>
              <a:spcAft>
                <a:spcPts val="0"/>
              </a:spcAft>
              <a:buSzPts val="1800"/>
              <a:buChar char="●"/>
            </a:pPr>
            <a:r>
              <a:rPr lang="en"/>
              <a:t>How can Eve probably know which message Alice encrypted?</a:t>
            </a:r>
            <a:endParaRPr/>
          </a:p>
          <a:p>
            <a:pPr indent="-317500" lvl="1" marL="914400" rtl="0" algn="l">
              <a:spcBef>
                <a:spcPts val="0"/>
              </a:spcBef>
              <a:spcAft>
                <a:spcPts val="0"/>
              </a:spcAft>
              <a:buSzPts val="1400"/>
              <a:buChar char="○"/>
            </a:pPr>
            <a:r>
              <a:rPr lang="en"/>
              <a:t>If there are no 'A' characters, it was </a:t>
            </a:r>
            <a:r>
              <a:rPr i="1" lang="en"/>
              <a:t>M</a:t>
            </a:r>
            <a:r>
              <a:rPr lang="en" sz="900"/>
              <a:t>0</a:t>
            </a:r>
            <a:endParaRPr sz="900"/>
          </a:p>
          <a:p>
            <a:pPr indent="-317500" lvl="1" marL="914400" rtl="0" algn="l">
              <a:spcBef>
                <a:spcPts val="0"/>
              </a:spcBef>
              <a:spcAft>
                <a:spcPts val="0"/>
              </a:spcAft>
              <a:buSzPts val="1400"/>
              <a:buChar char="○"/>
            </a:pPr>
            <a:r>
              <a:rPr lang="en"/>
              <a:t>If there are no 'B' characters, it was </a:t>
            </a:r>
            <a:r>
              <a:rPr i="1" lang="en"/>
              <a:t>M</a:t>
            </a:r>
            <a:r>
              <a:rPr lang="en" sz="900"/>
              <a:t>1</a:t>
            </a:r>
            <a:endParaRPr sz="900"/>
          </a:p>
        </p:txBody>
      </p:sp>
      <p:sp>
        <p:nvSpPr>
          <p:cNvPr id="688" name="Google Shape;688;p66"/>
          <p:cNvSpPr/>
          <p:nvPr/>
        </p:nvSpPr>
        <p:spPr>
          <a:xfrm>
            <a:off x="5723802" y="1619402"/>
            <a:ext cx="3211500" cy="855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9" name="Google Shape;689;p66"/>
          <p:cNvCxnSpPr/>
          <p:nvPr/>
        </p:nvCxnSpPr>
        <p:spPr>
          <a:xfrm>
            <a:off x="5776622" y="1900774"/>
            <a:ext cx="2322300" cy="0"/>
          </a:xfrm>
          <a:prstGeom prst="straightConnector1">
            <a:avLst/>
          </a:prstGeom>
          <a:noFill/>
          <a:ln cap="flat" cmpd="sng" w="28575">
            <a:solidFill>
              <a:schemeClr val="dk1"/>
            </a:solidFill>
            <a:prstDash val="solid"/>
            <a:round/>
            <a:headEnd len="med" w="med" type="none"/>
            <a:tailEnd len="med" w="med" type="triangle"/>
          </a:ln>
        </p:spPr>
      </p:cxnSp>
      <p:sp>
        <p:nvSpPr>
          <p:cNvPr id="690" name="Google Shape;690;p66"/>
          <p:cNvSpPr txBox="1"/>
          <p:nvPr/>
        </p:nvSpPr>
        <p:spPr>
          <a:xfrm>
            <a:off x="5776627" y="1607258"/>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endParaRPr i="1" sz="1000"/>
          </a:p>
        </p:txBody>
      </p:sp>
      <p:cxnSp>
        <p:nvCxnSpPr>
          <p:cNvPr id="691" name="Google Shape;691;p66"/>
          <p:cNvCxnSpPr/>
          <p:nvPr/>
        </p:nvCxnSpPr>
        <p:spPr>
          <a:xfrm>
            <a:off x="5776614" y="2356182"/>
            <a:ext cx="2322300" cy="0"/>
          </a:xfrm>
          <a:prstGeom prst="straightConnector1">
            <a:avLst/>
          </a:prstGeom>
          <a:noFill/>
          <a:ln cap="flat" cmpd="sng" w="28575">
            <a:solidFill>
              <a:schemeClr val="dk1"/>
            </a:solidFill>
            <a:prstDash val="solid"/>
            <a:round/>
            <a:headEnd len="med" w="med" type="triangle"/>
            <a:tailEnd len="med" w="med" type="none"/>
          </a:ln>
        </p:spPr>
      </p:cxnSp>
      <p:sp>
        <p:nvSpPr>
          <p:cNvPr id="692" name="Google Shape;692;p66"/>
          <p:cNvSpPr txBox="1"/>
          <p:nvPr/>
        </p:nvSpPr>
        <p:spPr>
          <a:xfrm>
            <a:off x="5776619" y="2004647"/>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Enc(</a:t>
            </a:r>
            <a:r>
              <a:rPr i="1" lang="en">
                <a:solidFill>
                  <a:schemeClr val="dk1"/>
                </a:solidFill>
              </a:rPr>
              <a:t>K</a:t>
            </a:r>
            <a:r>
              <a:rPr lang="en">
                <a:solidFill>
                  <a:schemeClr val="dk1"/>
                </a:solidFill>
              </a:rPr>
              <a:t>, </a:t>
            </a:r>
            <a:r>
              <a:rPr i="1" lang="en">
                <a:solidFill>
                  <a:schemeClr val="dk1"/>
                </a:solidFill>
              </a:rPr>
              <a:t>M</a:t>
            </a:r>
            <a:r>
              <a:rPr lang="en">
                <a:solidFill>
                  <a:schemeClr val="dk1"/>
                </a:solidFill>
              </a:rPr>
              <a:t>)</a:t>
            </a:r>
            <a:endParaRPr sz="1000"/>
          </a:p>
        </p:txBody>
      </p:sp>
      <p:sp>
        <p:nvSpPr>
          <p:cNvPr id="693" name="Google Shape;693;p66"/>
          <p:cNvSpPr txBox="1"/>
          <p:nvPr/>
        </p:nvSpPr>
        <p:spPr>
          <a:xfrm>
            <a:off x="8154540" y="1871575"/>
            <a:ext cx="790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rPr>
              <a:t>(repeat)</a:t>
            </a:r>
            <a:endParaRPr sz="1200"/>
          </a:p>
        </p:txBody>
      </p:sp>
      <p:sp>
        <p:nvSpPr>
          <p:cNvPr id="694" name="Google Shape;694;p66"/>
          <p:cNvSpPr/>
          <p:nvPr/>
        </p:nvSpPr>
        <p:spPr>
          <a:xfrm>
            <a:off x="5723802" y="3448202"/>
            <a:ext cx="3211500" cy="855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6"/>
          <p:cNvSpPr txBox="1"/>
          <p:nvPr/>
        </p:nvSpPr>
        <p:spPr>
          <a:xfrm>
            <a:off x="7026179" y="1094425"/>
            <a:ext cx="136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Alice (challenger)</a:t>
            </a:r>
            <a:endParaRPr sz="1200"/>
          </a:p>
        </p:txBody>
      </p:sp>
      <p:sp>
        <p:nvSpPr>
          <p:cNvPr id="696" name="Google Shape;696;p66"/>
          <p:cNvSpPr txBox="1"/>
          <p:nvPr/>
        </p:nvSpPr>
        <p:spPr>
          <a:xfrm>
            <a:off x="5524451" y="1094425"/>
            <a:ext cx="136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Eve (adversary)</a:t>
            </a:r>
            <a:endParaRPr sz="1200"/>
          </a:p>
        </p:txBody>
      </p:sp>
      <p:cxnSp>
        <p:nvCxnSpPr>
          <p:cNvPr id="697" name="Google Shape;697;p66"/>
          <p:cNvCxnSpPr/>
          <p:nvPr/>
        </p:nvCxnSpPr>
        <p:spPr>
          <a:xfrm>
            <a:off x="5776613" y="2847578"/>
            <a:ext cx="2322300" cy="0"/>
          </a:xfrm>
          <a:prstGeom prst="straightConnector1">
            <a:avLst/>
          </a:prstGeom>
          <a:noFill/>
          <a:ln cap="flat" cmpd="sng" w="28575">
            <a:solidFill>
              <a:schemeClr val="dk1"/>
            </a:solidFill>
            <a:prstDash val="solid"/>
            <a:round/>
            <a:headEnd len="med" w="med" type="none"/>
            <a:tailEnd len="med" w="med" type="triangle"/>
          </a:ln>
        </p:spPr>
      </p:cxnSp>
      <p:sp>
        <p:nvSpPr>
          <p:cNvPr id="698" name="Google Shape;698;p66"/>
          <p:cNvSpPr txBox="1"/>
          <p:nvPr/>
        </p:nvSpPr>
        <p:spPr>
          <a:xfrm>
            <a:off x="5776618" y="2496043"/>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r>
              <a:rPr lang="en" sz="800">
                <a:solidFill>
                  <a:schemeClr val="dk1"/>
                </a:solidFill>
              </a:rPr>
              <a:t>0</a:t>
            </a:r>
            <a:r>
              <a:rPr lang="en">
                <a:solidFill>
                  <a:schemeClr val="dk1"/>
                </a:solidFill>
              </a:rPr>
              <a:t> and </a:t>
            </a:r>
            <a:r>
              <a:rPr i="1" lang="en">
                <a:solidFill>
                  <a:schemeClr val="dk1"/>
                </a:solidFill>
              </a:rPr>
              <a:t>M</a:t>
            </a:r>
            <a:r>
              <a:rPr lang="en" sz="800">
                <a:solidFill>
                  <a:schemeClr val="dk1"/>
                </a:solidFill>
              </a:rPr>
              <a:t>1</a:t>
            </a:r>
            <a:endParaRPr sz="1000"/>
          </a:p>
        </p:txBody>
      </p:sp>
      <p:cxnSp>
        <p:nvCxnSpPr>
          <p:cNvPr id="699" name="Google Shape;699;p66"/>
          <p:cNvCxnSpPr/>
          <p:nvPr/>
        </p:nvCxnSpPr>
        <p:spPr>
          <a:xfrm>
            <a:off x="5776604" y="3302986"/>
            <a:ext cx="2322300" cy="0"/>
          </a:xfrm>
          <a:prstGeom prst="straightConnector1">
            <a:avLst/>
          </a:prstGeom>
          <a:noFill/>
          <a:ln cap="flat" cmpd="sng" w="28575">
            <a:solidFill>
              <a:schemeClr val="dk1"/>
            </a:solidFill>
            <a:prstDash val="solid"/>
            <a:round/>
            <a:headEnd len="med" w="med" type="triangle"/>
            <a:tailEnd len="med" w="med" type="none"/>
          </a:ln>
        </p:spPr>
      </p:cxnSp>
      <p:sp>
        <p:nvSpPr>
          <p:cNvPr id="700" name="Google Shape;700;p66"/>
          <p:cNvSpPr txBox="1"/>
          <p:nvPr/>
        </p:nvSpPr>
        <p:spPr>
          <a:xfrm>
            <a:off x="5776609" y="2951451"/>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Enc(</a:t>
            </a:r>
            <a:r>
              <a:rPr i="1" lang="en">
                <a:solidFill>
                  <a:schemeClr val="dk1"/>
                </a:solidFill>
              </a:rPr>
              <a:t>K</a:t>
            </a:r>
            <a:r>
              <a:rPr lang="en">
                <a:solidFill>
                  <a:schemeClr val="dk1"/>
                </a:solidFill>
              </a:rPr>
              <a:t>, </a:t>
            </a:r>
            <a:r>
              <a:rPr i="1" lang="en">
                <a:solidFill>
                  <a:schemeClr val="dk1"/>
                </a:solidFill>
              </a:rPr>
              <a:t>M</a:t>
            </a:r>
            <a:r>
              <a:rPr i="1" lang="en" sz="800">
                <a:solidFill>
                  <a:schemeClr val="dk1"/>
                </a:solidFill>
              </a:rPr>
              <a:t>b</a:t>
            </a:r>
            <a:r>
              <a:rPr lang="en">
                <a:solidFill>
                  <a:schemeClr val="dk1"/>
                </a:solidFill>
              </a:rPr>
              <a:t>)</a:t>
            </a:r>
            <a:endParaRPr sz="1000"/>
          </a:p>
        </p:txBody>
      </p:sp>
      <p:cxnSp>
        <p:nvCxnSpPr>
          <p:cNvPr id="701" name="Google Shape;701;p66"/>
          <p:cNvCxnSpPr/>
          <p:nvPr/>
        </p:nvCxnSpPr>
        <p:spPr>
          <a:xfrm>
            <a:off x="5776622" y="3729574"/>
            <a:ext cx="2322300" cy="0"/>
          </a:xfrm>
          <a:prstGeom prst="straightConnector1">
            <a:avLst/>
          </a:prstGeom>
          <a:noFill/>
          <a:ln cap="flat" cmpd="sng" w="28575">
            <a:solidFill>
              <a:schemeClr val="dk1"/>
            </a:solidFill>
            <a:prstDash val="solid"/>
            <a:round/>
            <a:headEnd len="med" w="med" type="none"/>
            <a:tailEnd len="med" w="med" type="triangle"/>
          </a:ln>
        </p:spPr>
      </p:cxnSp>
      <p:sp>
        <p:nvSpPr>
          <p:cNvPr id="702" name="Google Shape;702;p66"/>
          <p:cNvSpPr txBox="1"/>
          <p:nvPr/>
        </p:nvSpPr>
        <p:spPr>
          <a:xfrm>
            <a:off x="5776627" y="3436058"/>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endParaRPr i="1" sz="1000"/>
          </a:p>
        </p:txBody>
      </p:sp>
      <p:cxnSp>
        <p:nvCxnSpPr>
          <p:cNvPr id="703" name="Google Shape;703;p66"/>
          <p:cNvCxnSpPr/>
          <p:nvPr/>
        </p:nvCxnSpPr>
        <p:spPr>
          <a:xfrm>
            <a:off x="5776614" y="4184982"/>
            <a:ext cx="2322300" cy="0"/>
          </a:xfrm>
          <a:prstGeom prst="straightConnector1">
            <a:avLst/>
          </a:prstGeom>
          <a:noFill/>
          <a:ln cap="flat" cmpd="sng" w="28575">
            <a:solidFill>
              <a:schemeClr val="dk1"/>
            </a:solidFill>
            <a:prstDash val="solid"/>
            <a:round/>
            <a:headEnd len="med" w="med" type="triangle"/>
            <a:tailEnd len="med" w="med" type="none"/>
          </a:ln>
        </p:spPr>
      </p:cxnSp>
      <p:sp>
        <p:nvSpPr>
          <p:cNvPr id="704" name="Google Shape;704;p66"/>
          <p:cNvSpPr txBox="1"/>
          <p:nvPr/>
        </p:nvSpPr>
        <p:spPr>
          <a:xfrm>
            <a:off x="5776619" y="3833447"/>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Enc(</a:t>
            </a:r>
            <a:r>
              <a:rPr i="1" lang="en">
                <a:solidFill>
                  <a:schemeClr val="dk1"/>
                </a:solidFill>
              </a:rPr>
              <a:t>K</a:t>
            </a:r>
            <a:r>
              <a:rPr lang="en">
                <a:solidFill>
                  <a:schemeClr val="dk1"/>
                </a:solidFill>
              </a:rPr>
              <a:t>, </a:t>
            </a:r>
            <a:r>
              <a:rPr i="1" lang="en">
                <a:solidFill>
                  <a:schemeClr val="dk1"/>
                </a:solidFill>
              </a:rPr>
              <a:t>M</a:t>
            </a:r>
            <a:r>
              <a:rPr lang="en">
                <a:solidFill>
                  <a:schemeClr val="dk1"/>
                </a:solidFill>
              </a:rPr>
              <a:t>)</a:t>
            </a:r>
            <a:endParaRPr sz="1000"/>
          </a:p>
        </p:txBody>
      </p:sp>
      <p:cxnSp>
        <p:nvCxnSpPr>
          <p:cNvPr id="705" name="Google Shape;705;p66"/>
          <p:cNvCxnSpPr/>
          <p:nvPr/>
        </p:nvCxnSpPr>
        <p:spPr>
          <a:xfrm>
            <a:off x="5808581" y="4697018"/>
            <a:ext cx="0" cy="412200"/>
          </a:xfrm>
          <a:prstGeom prst="straightConnector1">
            <a:avLst/>
          </a:prstGeom>
          <a:noFill/>
          <a:ln cap="flat" cmpd="sng" w="28575">
            <a:solidFill>
              <a:schemeClr val="dk1"/>
            </a:solidFill>
            <a:prstDash val="solid"/>
            <a:round/>
            <a:headEnd len="med" w="med" type="none"/>
            <a:tailEnd len="med" w="med" type="triangle"/>
          </a:ln>
        </p:spPr>
      </p:cxnSp>
      <p:sp>
        <p:nvSpPr>
          <p:cNvPr id="706" name="Google Shape;706;p66"/>
          <p:cNvSpPr txBox="1"/>
          <p:nvPr/>
        </p:nvSpPr>
        <p:spPr>
          <a:xfrm>
            <a:off x="5808577" y="4659925"/>
            <a:ext cx="1881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dk1"/>
                </a:solidFill>
              </a:rPr>
              <a:t>Guess </a:t>
            </a:r>
            <a:r>
              <a:rPr i="1" lang="en">
                <a:solidFill>
                  <a:schemeClr val="dk1"/>
                </a:solidFill>
              </a:rPr>
              <a:t>b</a:t>
            </a:r>
            <a:r>
              <a:rPr lang="en">
                <a:solidFill>
                  <a:schemeClr val="dk1"/>
                </a:solidFill>
              </a:rPr>
              <a:t> = 0 or </a:t>
            </a:r>
            <a:r>
              <a:rPr i="1" lang="en">
                <a:solidFill>
                  <a:schemeClr val="dk1"/>
                </a:solidFill>
              </a:rPr>
              <a:t>b</a:t>
            </a:r>
            <a:r>
              <a:rPr lang="en">
                <a:solidFill>
                  <a:schemeClr val="dk1"/>
                </a:solidFill>
              </a:rPr>
              <a:t> = 1</a:t>
            </a:r>
            <a:endParaRPr sz="1000"/>
          </a:p>
        </p:txBody>
      </p:sp>
      <p:cxnSp>
        <p:nvCxnSpPr>
          <p:cNvPr id="707" name="Google Shape;707;p66"/>
          <p:cNvCxnSpPr/>
          <p:nvPr/>
        </p:nvCxnSpPr>
        <p:spPr>
          <a:xfrm>
            <a:off x="5681075" y="1463725"/>
            <a:ext cx="0" cy="3452400"/>
          </a:xfrm>
          <a:prstGeom prst="straightConnector1">
            <a:avLst/>
          </a:prstGeom>
          <a:noFill/>
          <a:ln cap="flat" cmpd="sng" w="28575">
            <a:solidFill>
              <a:schemeClr val="dk1"/>
            </a:solidFill>
            <a:prstDash val="solid"/>
            <a:round/>
            <a:headEnd len="med" w="med" type="none"/>
            <a:tailEnd len="med" w="med" type="none"/>
          </a:ln>
        </p:spPr>
      </p:cxnSp>
      <p:cxnSp>
        <p:nvCxnSpPr>
          <p:cNvPr id="708" name="Google Shape;708;p66"/>
          <p:cNvCxnSpPr/>
          <p:nvPr/>
        </p:nvCxnSpPr>
        <p:spPr>
          <a:xfrm>
            <a:off x="8171825" y="1463725"/>
            <a:ext cx="0" cy="3452400"/>
          </a:xfrm>
          <a:prstGeom prst="straightConnector1">
            <a:avLst/>
          </a:prstGeom>
          <a:noFill/>
          <a:ln cap="flat" cmpd="sng" w="28575">
            <a:solidFill>
              <a:schemeClr val="dk1"/>
            </a:solidFill>
            <a:prstDash val="solid"/>
            <a:round/>
            <a:headEnd len="med" w="med" type="none"/>
            <a:tailEnd len="med" w="med" type="none"/>
          </a:ln>
        </p:spPr>
      </p:cxnSp>
      <p:sp>
        <p:nvSpPr>
          <p:cNvPr id="709" name="Google Shape;709;p66"/>
          <p:cNvSpPr txBox="1"/>
          <p:nvPr/>
        </p:nvSpPr>
        <p:spPr>
          <a:xfrm>
            <a:off x="8154540" y="3700375"/>
            <a:ext cx="790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rPr>
              <a:t>(repeat)</a:t>
            </a:r>
            <a:endParaRPr sz="1200"/>
          </a:p>
        </p:txBody>
      </p:sp>
      <p:sp>
        <p:nvSpPr>
          <p:cNvPr id="710" name="Google Shape;710;p66"/>
          <p:cNvSpPr txBox="1"/>
          <p:nvPr/>
        </p:nvSpPr>
        <p:spPr>
          <a:xfrm>
            <a:off x="8194722" y="2800296"/>
            <a:ext cx="790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1"/>
                </a:solidFill>
              </a:rPr>
              <a:t>pick </a:t>
            </a:r>
            <a:r>
              <a:rPr i="1" lang="en" sz="1200">
                <a:solidFill>
                  <a:schemeClr val="dk1"/>
                </a:solidFill>
              </a:rPr>
              <a:t>b</a:t>
            </a:r>
            <a:endParaRPr i="1" sz="12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714" name="Shape 714"/>
        <p:cNvGrpSpPr/>
        <p:nvPr/>
      </p:nvGrpSpPr>
      <p:grpSpPr>
        <a:xfrm>
          <a:off x="0" y="0"/>
          <a:ext cx="0" cy="0"/>
          <a:chOff x="0" y="0"/>
          <a:chExt cx="0" cy="0"/>
        </a:xfrm>
      </p:grpSpPr>
      <p:sp>
        <p:nvSpPr>
          <p:cNvPr id="715" name="Google Shape;715;p67"/>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Cryptography by Machines: Attack on Enigma</a:t>
            </a:r>
            <a:endParaRPr/>
          </a:p>
          <a:p>
            <a:pPr indent="0" lvl="0" marL="0" rtl="0" algn="l">
              <a:spcBef>
                <a:spcPts val="0"/>
              </a:spcBef>
              <a:spcAft>
                <a:spcPts val="0"/>
              </a:spcAft>
              <a:buNone/>
            </a:pPr>
            <a:r>
              <a:t/>
            </a:r>
            <a:endParaRPr/>
          </a:p>
        </p:txBody>
      </p:sp>
      <p:sp>
        <p:nvSpPr>
          <p:cNvPr id="716" name="Google Shape;716;p67"/>
          <p:cNvSpPr txBox="1"/>
          <p:nvPr>
            <p:ph idx="1" type="body"/>
          </p:nvPr>
        </p:nvSpPr>
        <p:spPr>
          <a:xfrm>
            <a:off x="198500" y="1246825"/>
            <a:ext cx="61077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Polish and British cryptographers built BOMBE, a machine to brute-force Enigma keys</a:t>
            </a:r>
            <a:endParaRPr/>
          </a:p>
          <a:p>
            <a:pPr indent="-342900" lvl="0" marL="457200" rtl="0" algn="l">
              <a:spcBef>
                <a:spcPts val="0"/>
              </a:spcBef>
              <a:spcAft>
                <a:spcPts val="0"/>
              </a:spcAft>
              <a:buSzPts val="1800"/>
              <a:buChar char="●"/>
            </a:pPr>
            <a:r>
              <a:rPr lang="en"/>
              <a:t>Why was Enigma breakable?</a:t>
            </a:r>
            <a:endParaRPr/>
          </a:p>
          <a:p>
            <a:pPr indent="-317500" lvl="1" marL="914400" rtl="0" algn="l">
              <a:spcBef>
                <a:spcPts val="0"/>
              </a:spcBef>
              <a:spcAft>
                <a:spcPts val="0"/>
              </a:spcAft>
              <a:buSzPts val="1400"/>
              <a:buChar char="○"/>
            </a:pPr>
            <a:r>
              <a:rPr lang="en"/>
              <a:t>Kerckhoff’s principle: The Allies stole Enigma machines, so they knew the algorithm</a:t>
            </a:r>
            <a:endParaRPr/>
          </a:p>
          <a:p>
            <a:pPr indent="-317500" lvl="1" marL="914400" rtl="0" algn="l">
              <a:spcBef>
                <a:spcPts val="0"/>
              </a:spcBef>
              <a:spcAft>
                <a:spcPts val="0"/>
              </a:spcAft>
              <a:buSzPts val="1400"/>
              <a:buChar char="○"/>
            </a:pPr>
            <a:r>
              <a:rPr lang="en"/>
              <a:t>Known plaintext attacks: the Germans often sent predictable messages (e.g. the weather report every morning)</a:t>
            </a:r>
            <a:endParaRPr/>
          </a:p>
          <a:p>
            <a:pPr indent="-317500" lvl="1" marL="914400" rtl="0" algn="l">
              <a:spcBef>
                <a:spcPts val="0"/>
              </a:spcBef>
              <a:spcAft>
                <a:spcPts val="0"/>
              </a:spcAft>
              <a:buSzPts val="1400"/>
              <a:buChar char="○"/>
            </a:pPr>
            <a:r>
              <a:rPr lang="en"/>
              <a:t>Chosen plaintext attacks: the Allies could trick the Germans into sending a message (e.g. “newly deployed minefield”)</a:t>
            </a:r>
            <a:endParaRPr/>
          </a:p>
          <a:p>
            <a:pPr indent="-317500" lvl="1" marL="914400" rtl="0" algn="l">
              <a:spcBef>
                <a:spcPts val="0"/>
              </a:spcBef>
              <a:spcAft>
                <a:spcPts val="0"/>
              </a:spcAft>
              <a:buSzPts val="1400"/>
              <a:buChar char="○"/>
            </a:pPr>
            <a:r>
              <a:rPr lang="en"/>
              <a:t>Brute-force: BOMBE would try many keys until the correct one was found</a:t>
            </a:r>
            <a:endParaRPr/>
          </a:p>
          <a:p>
            <a:pPr indent="-317500" lvl="2" marL="1371600" rtl="0" algn="l">
              <a:spcBef>
                <a:spcPts val="0"/>
              </a:spcBef>
              <a:spcAft>
                <a:spcPts val="0"/>
              </a:spcAft>
              <a:buSzPts val="1400"/>
              <a:buChar char="■"/>
            </a:pPr>
            <a:r>
              <a:rPr lang="en"/>
              <a:t>Plus a weakness: You'd be able to try multiple keys with the same hardware configuration</a:t>
            </a:r>
            <a:endParaRPr/>
          </a:p>
        </p:txBody>
      </p:sp>
      <p:sp>
        <p:nvSpPr>
          <p:cNvPr id="717" name="Google Shape;717;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18" name="Google Shape;718;p67" title="BOMBE Machine"/>
          <p:cNvPicPr preferRelativeResize="0"/>
          <p:nvPr/>
        </p:nvPicPr>
        <p:blipFill>
          <a:blip r:embed="rId3">
            <a:alphaModFix/>
          </a:blip>
          <a:stretch>
            <a:fillRect/>
          </a:stretch>
        </p:blipFill>
        <p:spPr>
          <a:xfrm>
            <a:off x="6435025" y="1246825"/>
            <a:ext cx="2200024" cy="3322024"/>
          </a:xfrm>
          <a:prstGeom prst="rect">
            <a:avLst/>
          </a:prstGeom>
          <a:noFill/>
          <a:ln>
            <a:noFill/>
          </a:ln>
        </p:spPr>
      </p:pic>
      <p:sp>
        <p:nvSpPr>
          <p:cNvPr id="719" name="Google Shape;719;p67"/>
          <p:cNvSpPr txBox="1"/>
          <p:nvPr/>
        </p:nvSpPr>
        <p:spPr>
          <a:xfrm>
            <a:off x="6435025" y="4568850"/>
            <a:ext cx="219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BOMBE machine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723" name="Shape 723"/>
        <p:cNvGrpSpPr/>
        <p:nvPr/>
      </p:nvGrpSpPr>
      <p:grpSpPr>
        <a:xfrm>
          <a:off x="0" y="0"/>
          <a:ext cx="0" cy="0"/>
          <a:chOff x="0" y="0"/>
          <a:chExt cx="0" cy="0"/>
        </a:xfrm>
      </p:grpSpPr>
      <p:sp>
        <p:nvSpPr>
          <p:cNvPr id="724" name="Google Shape;724;p68"/>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Cryptography by Machines: Legacy of Enigma</a:t>
            </a:r>
            <a:endParaRPr/>
          </a:p>
        </p:txBody>
      </p:sp>
      <p:sp>
        <p:nvSpPr>
          <p:cNvPr id="725" name="Google Shape;725;p68"/>
          <p:cNvSpPr txBox="1"/>
          <p:nvPr>
            <p:ph idx="1" type="body"/>
          </p:nvPr>
        </p:nvSpPr>
        <p:spPr>
          <a:xfrm>
            <a:off x="198500" y="1246825"/>
            <a:ext cx="6097200" cy="1778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Alan Turing, one of the cryptographers who broke Enigma, would go on to become one of the founding fathers of computer science</a:t>
            </a:r>
            <a:endParaRPr/>
          </a:p>
          <a:p>
            <a:pPr indent="-342900" lvl="0" marL="457200" rtl="0" algn="l">
              <a:spcBef>
                <a:spcPts val="0"/>
              </a:spcBef>
              <a:spcAft>
                <a:spcPts val="0"/>
              </a:spcAft>
              <a:buSzPts val="1800"/>
              <a:buChar char="●"/>
            </a:pPr>
            <a:r>
              <a:rPr lang="en"/>
              <a:t>Most experts agree that the Allies breaking Enigma shortened the war in Europe by about a year</a:t>
            </a:r>
            <a:endParaRPr/>
          </a:p>
        </p:txBody>
      </p:sp>
      <p:sp>
        <p:nvSpPr>
          <p:cNvPr id="726" name="Google Shape;726;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27" name="Google Shape;727;p68" title="Photo of Alan Turing"/>
          <p:cNvPicPr preferRelativeResize="0"/>
          <p:nvPr/>
        </p:nvPicPr>
        <p:blipFill>
          <a:blip r:embed="rId3">
            <a:alphaModFix/>
          </a:blip>
          <a:stretch>
            <a:fillRect/>
          </a:stretch>
        </p:blipFill>
        <p:spPr>
          <a:xfrm>
            <a:off x="6419025" y="1374825"/>
            <a:ext cx="2204275" cy="3001075"/>
          </a:xfrm>
          <a:prstGeom prst="rect">
            <a:avLst/>
          </a:prstGeom>
          <a:noFill/>
          <a:ln>
            <a:noFill/>
          </a:ln>
        </p:spPr>
      </p:pic>
      <p:sp>
        <p:nvSpPr>
          <p:cNvPr id="728" name="Google Shape;728;p68"/>
          <p:cNvSpPr txBox="1"/>
          <p:nvPr/>
        </p:nvSpPr>
        <p:spPr>
          <a:xfrm>
            <a:off x="6419025" y="4375900"/>
            <a:ext cx="220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Alan Turing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5">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732" name="Shape 732"/>
        <p:cNvGrpSpPr/>
        <p:nvPr/>
      </p:nvGrpSpPr>
      <p:grpSpPr>
        <a:xfrm>
          <a:off x="0" y="0"/>
          <a:ext cx="0" cy="0"/>
          <a:chOff x="0" y="0"/>
          <a:chExt cx="0" cy="0"/>
        </a:xfrm>
      </p:grpSpPr>
      <p:sp>
        <p:nvSpPr>
          <p:cNvPr id="733" name="Google Shape;733;p69"/>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Cryptography by Computers</a:t>
            </a:r>
            <a:endParaRPr/>
          </a:p>
        </p:txBody>
      </p:sp>
      <p:sp>
        <p:nvSpPr>
          <p:cNvPr id="734" name="Google Shape;734;p69"/>
          <p:cNvSpPr txBox="1"/>
          <p:nvPr>
            <p:ph idx="1" type="body"/>
          </p:nvPr>
        </p:nvSpPr>
        <p:spPr>
          <a:xfrm>
            <a:off x="198500" y="1246825"/>
            <a:ext cx="8520600" cy="2069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modern era of cryptography started after WWII, with the work of Claude Shannon</a:t>
            </a:r>
            <a:endParaRPr/>
          </a:p>
          <a:p>
            <a:pPr indent="-342900" lvl="0" marL="457200" rtl="0" algn="l">
              <a:spcBef>
                <a:spcPts val="0"/>
              </a:spcBef>
              <a:spcAft>
                <a:spcPts val="0"/>
              </a:spcAft>
              <a:buSzPts val="1800"/>
              <a:buChar char="●"/>
            </a:pPr>
            <a:r>
              <a:rPr lang="en"/>
              <a:t>“New Directions in Cryptography” (1976) showed how number theory can be used in cryptography</a:t>
            </a:r>
            <a:endParaRPr/>
          </a:p>
          <a:p>
            <a:pPr indent="-317500" lvl="1" marL="914400" rtl="0" algn="l">
              <a:spcBef>
                <a:spcPts val="0"/>
              </a:spcBef>
              <a:spcAft>
                <a:spcPts val="0"/>
              </a:spcAft>
              <a:buSzPts val="1400"/>
              <a:buChar char="○"/>
            </a:pPr>
            <a:r>
              <a:rPr lang="en"/>
              <a:t>Its authors, Whitfield Diffie and Martin Hellman, won the Turing Award in 2015 for this paper</a:t>
            </a:r>
            <a:endParaRPr/>
          </a:p>
          <a:p>
            <a:pPr indent="-342900" lvl="0" marL="457200" rtl="0" algn="l">
              <a:spcBef>
                <a:spcPts val="0"/>
              </a:spcBef>
              <a:spcAft>
                <a:spcPts val="0"/>
              </a:spcAft>
              <a:buSzPts val="1800"/>
              <a:buChar char="●"/>
            </a:pPr>
            <a:r>
              <a:rPr lang="en"/>
              <a:t>This is the era of cryptography we’ll be focusing on</a:t>
            </a:r>
            <a:endParaRPr/>
          </a:p>
        </p:txBody>
      </p:sp>
      <p:sp>
        <p:nvSpPr>
          <p:cNvPr id="735" name="Google Shape;735;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36" name="Google Shape;736;p69"/>
          <p:cNvPicPr preferRelativeResize="0"/>
          <p:nvPr/>
        </p:nvPicPr>
        <p:blipFill>
          <a:blip r:embed="rId3">
            <a:alphaModFix/>
          </a:blip>
          <a:stretch>
            <a:fillRect/>
          </a:stretch>
        </p:blipFill>
        <p:spPr>
          <a:xfrm>
            <a:off x="1920988" y="3316525"/>
            <a:ext cx="1544050" cy="1580975"/>
          </a:xfrm>
          <a:prstGeom prst="rect">
            <a:avLst/>
          </a:prstGeom>
          <a:noFill/>
          <a:ln>
            <a:noFill/>
          </a:ln>
        </p:spPr>
      </p:pic>
      <p:pic>
        <p:nvPicPr>
          <p:cNvPr id="737" name="Google Shape;737;p69"/>
          <p:cNvPicPr preferRelativeResize="0"/>
          <p:nvPr/>
        </p:nvPicPr>
        <p:blipFill>
          <a:blip r:embed="rId4">
            <a:alphaModFix/>
          </a:blip>
          <a:stretch>
            <a:fillRect/>
          </a:stretch>
        </p:blipFill>
        <p:spPr>
          <a:xfrm>
            <a:off x="5867888" y="3316538"/>
            <a:ext cx="1355116" cy="1580975"/>
          </a:xfrm>
          <a:prstGeom prst="rect">
            <a:avLst/>
          </a:prstGeom>
          <a:noFill/>
          <a:ln>
            <a:noFill/>
          </a:ln>
        </p:spPr>
      </p:pic>
      <p:sp>
        <p:nvSpPr>
          <p:cNvPr id="738" name="Google Shape;738;p69"/>
          <p:cNvSpPr txBox="1"/>
          <p:nvPr/>
        </p:nvSpPr>
        <p:spPr>
          <a:xfrm>
            <a:off x="3526013" y="3799213"/>
            <a:ext cx="2280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One of these is Diffie, and the other one is Hellman.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70"/>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744" name="Google Shape;744;p70"/>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What’s cryptography?</a:t>
            </a:r>
            <a:endParaRPr/>
          </a:p>
          <a:p>
            <a:pPr indent="-317500" lvl="1" marL="914400" rtl="0" algn="l">
              <a:spcBef>
                <a:spcPts val="0"/>
              </a:spcBef>
              <a:spcAft>
                <a:spcPts val="0"/>
              </a:spcAft>
              <a:buSzPts val="1400"/>
              <a:buChar char="○"/>
            </a:pPr>
            <a:r>
              <a:rPr lang="en"/>
              <a:t>Communicating securely over insecure channels</a:t>
            </a:r>
            <a:endParaRPr/>
          </a:p>
          <a:p>
            <a:pPr indent="-317500" lvl="1" marL="914400" rtl="0" algn="l">
              <a:spcBef>
                <a:spcPts val="0"/>
              </a:spcBef>
              <a:spcAft>
                <a:spcPts val="0"/>
              </a:spcAft>
              <a:buSzPts val="1400"/>
              <a:buChar char="○"/>
            </a:pPr>
            <a:r>
              <a:rPr lang="en"/>
              <a:t>You should never write your own crypto! Use existing libraries instead.</a:t>
            </a:r>
            <a:endParaRPr/>
          </a:p>
          <a:p>
            <a:pPr indent="-342900" lvl="0" marL="457200" rtl="0" algn="l">
              <a:spcBef>
                <a:spcPts val="0"/>
              </a:spcBef>
              <a:spcAft>
                <a:spcPts val="0"/>
              </a:spcAft>
              <a:buSzPts val="1800"/>
              <a:buChar char="●"/>
            </a:pPr>
            <a:r>
              <a:rPr lang="en"/>
              <a:t>Definitions</a:t>
            </a:r>
            <a:endParaRPr/>
          </a:p>
          <a:p>
            <a:pPr indent="-317500" lvl="1" marL="914400" rtl="0" algn="l">
              <a:spcBef>
                <a:spcPts val="0"/>
              </a:spcBef>
              <a:spcAft>
                <a:spcPts val="0"/>
              </a:spcAft>
              <a:buSzPts val="1400"/>
              <a:buChar char="○"/>
            </a:pPr>
            <a:r>
              <a:rPr lang="en"/>
              <a:t>Alice and Bob want to send messages over an insecure channel. Eve can read anything sent over the insecure channel. Mallory can read or modify anything sent over the insecure channel.</a:t>
            </a:r>
            <a:endParaRPr/>
          </a:p>
          <a:p>
            <a:pPr indent="-317500" lvl="1" marL="914400" rtl="0" algn="l">
              <a:spcBef>
                <a:spcPts val="0"/>
              </a:spcBef>
              <a:spcAft>
                <a:spcPts val="0"/>
              </a:spcAft>
              <a:buSzPts val="1400"/>
              <a:buChar char="○"/>
            </a:pPr>
            <a:r>
              <a:rPr lang="en"/>
              <a:t>We want to ensure confidentiality (adversary can’t read message), integrity (adversary can’t modify message), and authenticity (prove message came from sender)</a:t>
            </a:r>
            <a:endParaRPr/>
          </a:p>
          <a:p>
            <a:pPr indent="-317500" lvl="1" marL="914400" rtl="0" algn="l">
              <a:spcBef>
                <a:spcPts val="0"/>
              </a:spcBef>
              <a:spcAft>
                <a:spcPts val="0"/>
              </a:spcAft>
              <a:buSzPts val="1400"/>
              <a:buChar char="○"/>
            </a:pPr>
            <a:r>
              <a:rPr lang="en"/>
              <a:t>Crypto uses secret keys. Kerckhoff’s principle says to assume the attacker knows the entire system, except the secret keys.</a:t>
            </a:r>
            <a:endParaRPr/>
          </a:p>
          <a:p>
            <a:pPr indent="-317500" lvl="1" marL="914400" rtl="0" algn="l">
              <a:spcBef>
                <a:spcPts val="0"/>
              </a:spcBef>
              <a:spcAft>
                <a:spcPts val="0"/>
              </a:spcAft>
              <a:buSzPts val="1400"/>
              <a:buChar char="○"/>
            </a:pPr>
            <a:r>
              <a:rPr lang="en"/>
              <a:t>There are several different threat models. We’ll focus on the chosen plaintext attack, where Eve tricks Alice into encrypting some messages.</a:t>
            </a:r>
            <a:endParaRPr/>
          </a:p>
        </p:txBody>
      </p:sp>
      <p:sp>
        <p:nvSpPr>
          <p:cNvPr id="745" name="Google Shape;745;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71"/>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751" name="Google Shape;751;p71"/>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IND-CPA security</a:t>
            </a:r>
            <a:endParaRPr/>
          </a:p>
          <a:p>
            <a:pPr indent="-317500" lvl="1" marL="914400" rtl="0" algn="l">
              <a:spcBef>
                <a:spcPts val="0"/>
              </a:spcBef>
              <a:spcAft>
                <a:spcPts val="0"/>
              </a:spcAft>
              <a:buSzPts val="1400"/>
              <a:buChar char="○"/>
            </a:pPr>
            <a:r>
              <a:rPr lang="en"/>
              <a:t>Even if Eve can trick Alice into encrypting some messages of Eve’s choosing, given the encryption of either </a:t>
            </a:r>
            <a:r>
              <a:rPr i="1" lang="en"/>
              <a:t>M</a:t>
            </a:r>
            <a:r>
              <a:rPr lang="en" sz="900"/>
              <a:t>0</a:t>
            </a:r>
            <a:r>
              <a:rPr lang="en"/>
              <a:t> or </a:t>
            </a:r>
            <a:r>
              <a:rPr i="1" lang="en"/>
              <a:t>M</a:t>
            </a:r>
            <a:r>
              <a:rPr lang="en" sz="900"/>
              <a:t>1</a:t>
            </a:r>
            <a:r>
              <a:rPr lang="en"/>
              <a:t>, Eve cannot distinguish which message was sent with probability greater than 1/2.</a:t>
            </a:r>
            <a:endParaRPr/>
          </a:p>
          <a:p>
            <a:pPr indent="-317500" lvl="1" marL="914400" rtl="0" algn="l">
              <a:spcBef>
                <a:spcPts val="0"/>
              </a:spcBef>
              <a:spcAft>
                <a:spcPts val="0"/>
              </a:spcAft>
              <a:buSzPts val="1400"/>
              <a:buChar char="○"/>
            </a:pPr>
            <a:r>
              <a:rPr lang="en"/>
              <a:t>We can use the IND-CPA game to test for IND-CPA security</a:t>
            </a:r>
            <a:endParaRPr/>
          </a:p>
          <a:p>
            <a:pPr indent="-317500" lvl="1" marL="914400" rtl="0" algn="l">
              <a:spcBef>
                <a:spcPts val="0"/>
              </a:spcBef>
              <a:spcAft>
                <a:spcPts val="0"/>
              </a:spcAft>
              <a:buSzPts val="1400"/>
              <a:buChar char="○"/>
            </a:pPr>
            <a:r>
              <a:rPr lang="en"/>
              <a:t>Edge cases: IND-CPA secure schemes can leak length. Eve is limited to polynomial-time algorithms, and must have a non-negligible advantage to win.</a:t>
            </a:r>
            <a:endParaRPr/>
          </a:p>
        </p:txBody>
      </p:sp>
      <p:sp>
        <p:nvSpPr>
          <p:cNvPr id="752" name="Google Shape;752;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Definitions</a:t>
            </a:r>
            <a:endParaRPr/>
          </a:p>
        </p:txBody>
      </p:sp>
      <p:sp>
        <p:nvSpPr>
          <p:cNvPr id="112" name="Google Shape;11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3" name="Google Shape;113;p22"/>
          <p:cNvSpPr txBox="1"/>
          <p:nvPr/>
        </p:nvSpPr>
        <p:spPr>
          <a:xfrm>
            <a:off x="512100" y="4520775"/>
            <a:ext cx="8119800" cy="5727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a:solidFill>
                  <a:srgbClr val="000000"/>
                </a:solidFill>
              </a:rPr>
              <a:t>Textbook Chapter </a:t>
            </a:r>
            <a:r>
              <a:rPr lang="en"/>
              <a:t>5.3–5.9</a:t>
            </a:r>
            <a:endParaRPr>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3"/>
          <p:cNvPicPr preferRelativeResize="0"/>
          <p:nvPr/>
        </p:nvPicPr>
        <p:blipFill rotWithShape="1">
          <a:blip r:embed="rId3">
            <a:alphaModFix/>
          </a:blip>
          <a:srcRect b="15419" l="0" r="0" t="0"/>
          <a:stretch/>
        </p:blipFill>
        <p:spPr>
          <a:xfrm>
            <a:off x="2163940" y="2571750"/>
            <a:ext cx="4816113" cy="2571751"/>
          </a:xfrm>
          <a:prstGeom prst="rect">
            <a:avLst/>
          </a:prstGeom>
          <a:noFill/>
          <a:ln>
            <a:noFill/>
          </a:ln>
        </p:spPr>
      </p:pic>
      <p:sp>
        <p:nvSpPr>
          <p:cNvPr id="119" name="Google Shape;119;p23"/>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 Alice, Bob, Eve, and Mallory</a:t>
            </a:r>
            <a:endParaRPr/>
          </a:p>
        </p:txBody>
      </p:sp>
      <p:sp>
        <p:nvSpPr>
          <p:cNvPr id="120" name="Google Shape;120;p23"/>
          <p:cNvSpPr txBox="1"/>
          <p:nvPr>
            <p:ph idx="1" type="body"/>
          </p:nvPr>
        </p:nvSpPr>
        <p:spPr>
          <a:xfrm>
            <a:off x="198500" y="1170625"/>
            <a:ext cx="8520600" cy="2174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Alice and Bob: The main characters trying to send messages to each other over an insecure communication channel</a:t>
            </a:r>
            <a:endParaRPr/>
          </a:p>
          <a:p>
            <a:pPr indent="-317500" lvl="1" marL="914400" rtl="0" algn="l">
              <a:spcBef>
                <a:spcPts val="0"/>
              </a:spcBef>
              <a:spcAft>
                <a:spcPts val="0"/>
              </a:spcAft>
              <a:buSzPts val="1400"/>
              <a:buChar char="○"/>
            </a:pPr>
            <a:r>
              <a:rPr lang="en"/>
              <a:t>Carol and Dave can also join the party later</a:t>
            </a:r>
            <a:endParaRPr/>
          </a:p>
          <a:p>
            <a:pPr indent="-342900" lvl="0" marL="457200" rtl="0" algn="l">
              <a:spcBef>
                <a:spcPts val="0"/>
              </a:spcBef>
              <a:spcAft>
                <a:spcPts val="0"/>
              </a:spcAft>
              <a:buSzPts val="1800"/>
              <a:buChar char="●"/>
            </a:pPr>
            <a:r>
              <a:rPr lang="en"/>
              <a:t>Eve: An </a:t>
            </a:r>
            <a:r>
              <a:rPr b="1" lang="en"/>
              <a:t>eavesdropper</a:t>
            </a:r>
            <a:r>
              <a:rPr lang="en"/>
              <a:t> who can read any data sent over the channel</a:t>
            </a:r>
            <a:endParaRPr/>
          </a:p>
          <a:p>
            <a:pPr indent="-342900" lvl="0" marL="457200" rtl="0" algn="l">
              <a:spcBef>
                <a:spcPts val="0"/>
              </a:spcBef>
              <a:spcAft>
                <a:spcPts val="0"/>
              </a:spcAft>
              <a:buSzPts val="1800"/>
              <a:buChar char="●"/>
            </a:pPr>
            <a:r>
              <a:rPr lang="en"/>
              <a:t>Mallory: A </a:t>
            </a:r>
            <a:r>
              <a:rPr b="1" lang="en"/>
              <a:t>manipulator</a:t>
            </a:r>
            <a:r>
              <a:rPr lang="en"/>
              <a:t> who can read and modify any data sent over the channel</a:t>
            </a:r>
            <a:endParaRPr/>
          </a:p>
        </p:txBody>
      </p:sp>
      <p:sp>
        <p:nvSpPr>
          <p:cNvPr id="121" name="Google Shape;12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 Alice, Bob, Eve, and Mallory</a:t>
            </a:r>
            <a:endParaRPr/>
          </a:p>
        </p:txBody>
      </p:sp>
      <p:sp>
        <p:nvSpPr>
          <p:cNvPr id="127" name="Google Shape;127;p24"/>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often describe cryptographic problems using a common cast of characters</a:t>
            </a:r>
            <a:endParaRPr/>
          </a:p>
          <a:p>
            <a:pPr indent="-342900" lvl="0" marL="457200" rtl="0" algn="l">
              <a:spcBef>
                <a:spcPts val="0"/>
              </a:spcBef>
              <a:spcAft>
                <a:spcPts val="0"/>
              </a:spcAft>
              <a:buSzPts val="1800"/>
              <a:buChar char="●"/>
            </a:pPr>
            <a:r>
              <a:rPr lang="en"/>
              <a:t>One scenario:</a:t>
            </a:r>
            <a:endParaRPr/>
          </a:p>
          <a:p>
            <a:pPr indent="-317500" lvl="1" marL="914400" rtl="0" algn="l">
              <a:spcBef>
                <a:spcPts val="0"/>
              </a:spcBef>
              <a:spcAft>
                <a:spcPts val="0"/>
              </a:spcAft>
              <a:buSzPts val="1400"/>
              <a:buChar char="○"/>
            </a:pPr>
            <a:r>
              <a:rPr lang="en"/>
              <a:t>Alice wants to send a message to Bob.</a:t>
            </a:r>
            <a:endParaRPr/>
          </a:p>
          <a:p>
            <a:pPr indent="-317500" lvl="1" marL="914400" rtl="0" algn="l">
              <a:spcBef>
                <a:spcPts val="0"/>
              </a:spcBef>
              <a:spcAft>
                <a:spcPts val="0"/>
              </a:spcAft>
              <a:buSzPts val="1400"/>
              <a:buChar char="○"/>
            </a:pPr>
            <a:r>
              <a:rPr lang="en"/>
              <a:t>However, Eve is going to </a:t>
            </a:r>
            <a:r>
              <a:rPr i="1" lang="en"/>
              <a:t>eavesdrop</a:t>
            </a:r>
            <a:r>
              <a:rPr lang="en"/>
              <a:t> on the communication channel.</a:t>
            </a:r>
            <a:endParaRPr/>
          </a:p>
          <a:p>
            <a:pPr indent="-317500" lvl="1" marL="914400" rtl="0" algn="l">
              <a:spcBef>
                <a:spcPts val="0"/>
              </a:spcBef>
              <a:spcAft>
                <a:spcPts val="0"/>
              </a:spcAft>
              <a:buSzPts val="1400"/>
              <a:buChar char="○"/>
            </a:pPr>
            <a:r>
              <a:rPr lang="en"/>
              <a:t>How does Alice send the message to Bob without Eve learning about the message?</a:t>
            </a:r>
            <a:endParaRPr/>
          </a:p>
          <a:p>
            <a:pPr indent="-342900" lvl="0" marL="457200" rtl="0" algn="l">
              <a:spcBef>
                <a:spcPts val="0"/>
              </a:spcBef>
              <a:spcAft>
                <a:spcPts val="0"/>
              </a:spcAft>
              <a:buSzPts val="1800"/>
              <a:buChar char="●"/>
            </a:pPr>
            <a:r>
              <a:rPr lang="en"/>
              <a:t>Another scenario:</a:t>
            </a:r>
            <a:endParaRPr/>
          </a:p>
          <a:p>
            <a:pPr indent="-317500" lvl="1" marL="914400" rtl="0" algn="l">
              <a:spcBef>
                <a:spcPts val="0"/>
              </a:spcBef>
              <a:spcAft>
                <a:spcPts val="0"/>
              </a:spcAft>
              <a:buSzPts val="1400"/>
              <a:buChar char="○"/>
            </a:pPr>
            <a:r>
              <a:rPr lang="en"/>
              <a:t>Bob wants to send a message to Alice.</a:t>
            </a:r>
            <a:endParaRPr/>
          </a:p>
          <a:p>
            <a:pPr indent="-317500" lvl="1" marL="914400" rtl="0" algn="l">
              <a:spcBef>
                <a:spcPts val="0"/>
              </a:spcBef>
              <a:spcAft>
                <a:spcPts val="0"/>
              </a:spcAft>
              <a:buSzPts val="1400"/>
              <a:buChar char="○"/>
            </a:pPr>
            <a:r>
              <a:rPr lang="en"/>
              <a:t>However, Mallory is going to </a:t>
            </a:r>
            <a:r>
              <a:rPr i="1" lang="en"/>
              <a:t>tamper</a:t>
            </a:r>
            <a:r>
              <a:rPr lang="en"/>
              <a:t> with the communication channel.</a:t>
            </a:r>
            <a:endParaRPr/>
          </a:p>
          <a:p>
            <a:pPr indent="-317500" lvl="1" marL="914400" rtl="0" algn="l">
              <a:spcBef>
                <a:spcPts val="0"/>
              </a:spcBef>
              <a:spcAft>
                <a:spcPts val="0"/>
              </a:spcAft>
              <a:buSzPts val="1400"/>
              <a:buChar char="○"/>
            </a:pPr>
            <a:r>
              <a:rPr lang="en"/>
              <a:t>How does Bob send the message to Alice without Mallory changing the message?</a:t>
            </a:r>
            <a:endParaRPr/>
          </a:p>
        </p:txBody>
      </p:sp>
      <p:sp>
        <p:nvSpPr>
          <p:cNvPr id="128" name="Google Shape;12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Three Goals of Cryptography (CIA)</a:t>
            </a:r>
            <a:endParaRPr/>
          </a:p>
        </p:txBody>
      </p:sp>
      <p:sp>
        <p:nvSpPr>
          <p:cNvPr id="134" name="Google Shape;134;p25"/>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 cryptography, there are three main properties that we want on our data</a:t>
            </a:r>
            <a:endParaRPr/>
          </a:p>
          <a:p>
            <a:pPr indent="-342900" lvl="0" marL="457200" rtl="0" algn="l">
              <a:spcBef>
                <a:spcPts val="0"/>
              </a:spcBef>
              <a:spcAft>
                <a:spcPts val="0"/>
              </a:spcAft>
              <a:buSzPts val="1800"/>
              <a:buChar char="●"/>
            </a:pPr>
            <a:r>
              <a:rPr b="1" lang="en"/>
              <a:t>Confidentiality</a:t>
            </a:r>
            <a:r>
              <a:rPr lang="en"/>
              <a:t>: An adversary cannot </a:t>
            </a:r>
            <a:r>
              <a:rPr i="1" lang="en"/>
              <a:t>read</a:t>
            </a:r>
            <a:r>
              <a:rPr lang="en"/>
              <a:t> our messages.</a:t>
            </a:r>
            <a:endParaRPr/>
          </a:p>
          <a:p>
            <a:pPr indent="-342900" lvl="0" marL="457200" rtl="0" algn="l">
              <a:spcBef>
                <a:spcPts val="0"/>
              </a:spcBef>
              <a:spcAft>
                <a:spcPts val="0"/>
              </a:spcAft>
              <a:buSzPts val="1800"/>
              <a:buChar char="●"/>
            </a:pPr>
            <a:r>
              <a:rPr b="1" lang="en"/>
              <a:t>Integrity</a:t>
            </a:r>
            <a:r>
              <a:rPr lang="en"/>
              <a:t>: An adversary cannot </a:t>
            </a:r>
            <a:r>
              <a:rPr i="1" lang="en"/>
              <a:t>change</a:t>
            </a:r>
            <a:r>
              <a:rPr lang="en"/>
              <a:t> our messages without being detected.</a:t>
            </a:r>
            <a:endParaRPr/>
          </a:p>
          <a:p>
            <a:pPr indent="-342900" lvl="0" marL="457200" rtl="0" algn="l">
              <a:spcBef>
                <a:spcPts val="0"/>
              </a:spcBef>
              <a:spcAft>
                <a:spcPts val="0"/>
              </a:spcAft>
              <a:buSzPts val="1800"/>
              <a:buChar char="●"/>
            </a:pPr>
            <a:r>
              <a:rPr b="1" lang="en"/>
              <a:t>Authenticity</a:t>
            </a:r>
            <a:r>
              <a:rPr lang="en"/>
              <a:t>: I can prove that this message came from the person who claims to have written it.</a:t>
            </a:r>
            <a:endParaRPr/>
          </a:p>
          <a:p>
            <a:pPr indent="-317500" lvl="1" marL="914400" rtl="0" algn="l">
              <a:spcBef>
                <a:spcPts val="0"/>
              </a:spcBef>
              <a:spcAft>
                <a:spcPts val="0"/>
              </a:spcAft>
              <a:buSzPts val="1400"/>
              <a:buChar char="○"/>
            </a:pPr>
            <a:r>
              <a:rPr lang="en"/>
              <a:t>Integrity and authenticity are closely related properties…</a:t>
            </a:r>
            <a:endParaRPr/>
          </a:p>
          <a:p>
            <a:pPr indent="-317500" lvl="2" marL="1371600" rtl="0" algn="l">
              <a:spcBef>
                <a:spcPts val="0"/>
              </a:spcBef>
              <a:spcAft>
                <a:spcPts val="0"/>
              </a:spcAft>
              <a:buSzPts val="1400"/>
              <a:buChar char="■"/>
            </a:pPr>
            <a:r>
              <a:rPr lang="en"/>
              <a:t>Before I can prove that a message came from a certain person, I have to prove that the message wasn’t changed!</a:t>
            </a:r>
            <a:endParaRPr/>
          </a:p>
          <a:p>
            <a:pPr indent="-317500" lvl="1" marL="914400" rtl="0" algn="l">
              <a:spcBef>
                <a:spcPts val="0"/>
              </a:spcBef>
              <a:spcAft>
                <a:spcPts val="0"/>
              </a:spcAft>
              <a:buSzPts val="1400"/>
              <a:buChar char="○"/>
            </a:pPr>
            <a:r>
              <a:rPr lang="en"/>
              <a:t>… but they’re not identical properties</a:t>
            </a:r>
            <a:endParaRPr/>
          </a:p>
          <a:p>
            <a:pPr indent="-317500" lvl="2" marL="1371600" rtl="0" algn="l">
              <a:spcBef>
                <a:spcPts val="0"/>
              </a:spcBef>
              <a:spcAft>
                <a:spcPts val="0"/>
              </a:spcAft>
              <a:buSzPts val="1400"/>
              <a:buChar char="■"/>
            </a:pPr>
            <a:r>
              <a:rPr lang="en"/>
              <a:t>Later we’ll see some edge cases</a:t>
            </a:r>
            <a:endParaRPr/>
          </a:p>
        </p:txBody>
      </p:sp>
      <p:sp>
        <p:nvSpPr>
          <p:cNvPr id="135" name="Google Shape;13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